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77" r:id="rId3"/>
    <p:sldId id="265" r:id="rId4"/>
    <p:sldId id="278" r:id="rId5"/>
    <p:sldId id="291" r:id="rId6"/>
    <p:sldId id="266" r:id="rId7"/>
    <p:sldId id="280" r:id="rId8"/>
    <p:sldId id="267" r:id="rId9"/>
    <p:sldId id="281" r:id="rId10"/>
    <p:sldId id="279" r:id="rId11"/>
    <p:sldId id="274" r:id="rId12"/>
    <p:sldId id="269" r:id="rId13"/>
    <p:sldId id="270" r:id="rId14"/>
    <p:sldId id="271" r:id="rId15"/>
    <p:sldId id="275" r:id="rId16"/>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95707"/>
  </p:normalViewPr>
  <p:slideViewPr>
    <p:cSldViewPr snapToGrid="0">
      <p:cViewPr varScale="1">
        <p:scale>
          <a:sx n="109" d="100"/>
          <a:sy n="109" d="100"/>
        </p:scale>
        <p:origin x="3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yevhenbondarenko/Desktop/&#1052;&#1072;&#1082;&#1088;&#1086;&#1077;&#1082;&#1086;&#1085;&#1086;&#1084;&#1110;&#1082;&#1072;%20&#1110;%20&#1058;&#1086;&#1088;&#1075;&#1086;&#1074;&#1072;%20&#1085;&#1077;&#1088;&#1091;&#1093;&#1086;&#1084;&#1110;&#1089;&#1090;&#110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yevhenbondarenko/Desktop/&#1052;&#1072;&#1082;&#1088;&#1086;&#1077;&#1082;&#1086;&#1085;&#1086;&#1084;&#1110;&#1082;&#1072;%20&#1110;%20&#1058;&#1086;&#1088;&#1075;&#1086;&#1074;&#1072;%20&#1085;&#1077;&#1088;&#1091;&#1093;&#1086;&#1084;&#1110;&#1089;&#1090;&#1100;.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yevhenbondarenko/Desktop/&#1058;&#1086;&#1088;&#1075;&#1086;&#1074;&#1072;%20&#1085;&#1077;&#1088;&#1091;&#1093;&#1086;&#1084;&#1110;&#1089;&#1090;&#1100;.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yevhenbondarenko/Desktop/&#1052;&#1072;&#1082;&#1088;&#1086;&#1077;&#1082;&#1086;&#1085;&#1086;&#1084;&#1110;&#1082;&#1072;%20&#1110;%20&#1058;&#1086;&#1088;&#1075;&#1086;&#1074;&#1072;%20&#1085;&#1077;&#1088;&#1091;&#1093;&#1086;&#1084;&#1110;&#1089;&#1090;&#110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yevhenbondarenko/Desktop/&#1052;&#1072;&#1082;&#1088;&#1086;&#1077;&#1082;&#1086;&#1085;&#1086;&#1084;&#1110;&#1082;&#1072;%20&#1110;%20&#1058;&#1086;&#1088;&#1075;&#1086;&#1074;&#1072;%20&#1085;&#1077;&#1088;&#1091;&#1093;&#1086;&#1084;&#1110;&#1089;&#1090;&#110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yevhenbondarenko/Desktop/&#1052;&#1072;&#1082;&#1088;&#1086;&#1077;&#1082;&#1086;&#1085;&#1086;&#1084;&#1110;&#1082;&#1072;%20&#1110;%20&#1058;&#1086;&#1088;&#1075;&#1086;&#1074;&#1072;%20&#1085;&#1077;&#1088;&#1091;&#1093;&#1086;&#1084;&#1110;&#1089;&#1090;&#110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yevhenbondarenko/Desktop/&#1052;&#1072;&#1082;&#1088;&#1086;&#1077;&#1082;&#1086;&#1085;&#1086;&#1084;&#1110;&#1082;&#1072;%20&#1110;%20&#1058;&#1086;&#1088;&#1075;&#1086;&#1074;&#1072;%20&#1085;&#1077;&#1088;&#1091;&#1093;&#1086;&#1084;&#1110;&#1089;&#1090;&#110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ru-RU"/>
              <a:t>Обсяг роздрібної торгівлі, млрд $ </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ru-UA"/>
        </a:p>
      </c:txPr>
    </c:title>
    <c:autoTitleDeleted val="0"/>
    <c:plotArea>
      <c:layout/>
      <c:barChart>
        <c:barDir val="col"/>
        <c:grouping val="stacked"/>
        <c:varyColors val="0"/>
        <c:ser>
          <c:idx val="0"/>
          <c:order val="0"/>
          <c:tx>
            <c:strRef>
              <c:f>Розница!$B$9</c:f>
              <c:strCache>
                <c:ptCount val="1"/>
                <c:pt idx="0">
                  <c:v>Обсяг офіційної роздрібної торгівлі, млрд $</c:v>
                </c:pt>
              </c:strCache>
            </c:strRef>
          </c:tx>
          <c:spPr>
            <a:solidFill>
              <a:schemeClr val="bg2">
                <a:lumMod val="50000"/>
              </a:schemeClr>
            </a:solidFill>
            <a:ln>
              <a:noFill/>
            </a:ln>
            <a:effectLst/>
          </c:spPr>
          <c:invertIfNegative val="0"/>
          <c:dLbls>
            <c:dLbl>
              <c:idx val="1"/>
              <c:layout>
                <c:manualLayout>
                  <c:x val="-4.0151597799793995E-17"/>
                  <c:y val="-6.16174582798459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A6-AD45-A83B-DC647599FDB4}"/>
                </c:ext>
              </c:extLst>
            </c:dLbl>
            <c:dLbl>
              <c:idx val="2"/>
              <c:layout>
                <c:manualLayout>
                  <c:x val="-8.030319559958799E-17"/>
                  <c:y val="-2.56739409499358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A6-AD45-A83B-DC647599FDB4}"/>
                </c:ext>
              </c:extLst>
            </c:dLbl>
            <c:dLbl>
              <c:idx val="4"/>
              <c:layout>
                <c:manualLayout>
                  <c:x val="0"/>
                  <c:y val="5.64826700898587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A6-AD45-A83B-DC647599FDB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ru-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Розница!$A$10:$A$14</c:f>
              <c:numCache>
                <c:formatCode>General</c:formatCode>
                <c:ptCount val="5"/>
                <c:pt idx="0">
                  <c:v>2020</c:v>
                </c:pt>
                <c:pt idx="1">
                  <c:v>2021</c:v>
                </c:pt>
                <c:pt idx="2">
                  <c:v>2022</c:v>
                </c:pt>
                <c:pt idx="3">
                  <c:v>2023</c:v>
                </c:pt>
                <c:pt idx="4">
                  <c:v>2024</c:v>
                </c:pt>
              </c:numCache>
            </c:numRef>
          </c:cat>
          <c:val>
            <c:numRef>
              <c:f>Розница!$B$10:$B$14</c:f>
              <c:numCache>
                <c:formatCode>General</c:formatCode>
                <c:ptCount val="5"/>
                <c:pt idx="0">
                  <c:v>51.324786324786331</c:v>
                </c:pt>
                <c:pt idx="1">
                  <c:v>52.876511542689634</c:v>
                </c:pt>
                <c:pt idx="2">
                  <c:v>31.783369803063454</c:v>
                </c:pt>
                <c:pt idx="3">
                  <c:v>49.740224227508889</c:v>
                </c:pt>
                <c:pt idx="4">
                  <c:v>54.746192893401016</c:v>
                </c:pt>
              </c:numCache>
            </c:numRef>
          </c:val>
          <c:extLst>
            <c:ext xmlns:c16="http://schemas.microsoft.com/office/drawing/2014/chart" uri="{C3380CC4-5D6E-409C-BE32-E72D297353CC}">
              <c16:uniqueId val="{00000000-22A6-AD45-A83B-DC647599FDB4}"/>
            </c:ext>
          </c:extLst>
        </c:ser>
        <c:ser>
          <c:idx val="1"/>
          <c:order val="1"/>
          <c:tx>
            <c:strRef>
              <c:f>Розница!$C$9</c:f>
              <c:strCache>
                <c:ptCount val="1"/>
                <c:pt idx="0">
                  <c:v>Обсяг тіньової роздрібної торгівлі, млрд $</c:v>
                </c:pt>
              </c:strCache>
            </c:strRef>
          </c:tx>
          <c:spPr>
            <a:solidFill>
              <a:schemeClr val="bg2">
                <a:lumMod val="90000"/>
              </a:schemeClr>
            </a:solidFill>
            <a:ln>
              <a:noFill/>
            </a:ln>
            <a:effectLst/>
          </c:spPr>
          <c:invertIfNegative val="0"/>
          <c:dLbls>
            <c:dLbl>
              <c:idx val="3"/>
              <c:layout>
                <c:manualLayout>
                  <c:x val="0"/>
                  <c:y val="-6.9388618882373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2A6-AD45-A83B-DC647599FDB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ru-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Розница!$A$10:$A$14</c:f>
              <c:numCache>
                <c:formatCode>General</c:formatCode>
                <c:ptCount val="5"/>
                <c:pt idx="0">
                  <c:v>2020</c:v>
                </c:pt>
                <c:pt idx="1">
                  <c:v>2021</c:v>
                </c:pt>
                <c:pt idx="2">
                  <c:v>2022</c:v>
                </c:pt>
                <c:pt idx="3">
                  <c:v>2023</c:v>
                </c:pt>
                <c:pt idx="4">
                  <c:v>2024</c:v>
                </c:pt>
              </c:numCache>
            </c:numRef>
          </c:cat>
          <c:val>
            <c:numRef>
              <c:f>Розница!$C$10:$C$14</c:f>
              <c:numCache>
                <c:formatCode>General</c:formatCode>
                <c:ptCount val="5"/>
                <c:pt idx="0">
                  <c:v>14.82905982905983</c:v>
                </c:pt>
                <c:pt idx="1">
                  <c:v>16.819347746427262</c:v>
                </c:pt>
                <c:pt idx="2">
                  <c:v>10.503282275711159</c:v>
                </c:pt>
                <c:pt idx="3">
                  <c:v>15.750615258408532</c:v>
                </c:pt>
                <c:pt idx="4">
                  <c:v>17.690355329949238</c:v>
                </c:pt>
              </c:numCache>
            </c:numRef>
          </c:val>
          <c:extLst>
            <c:ext xmlns:c16="http://schemas.microsoft.com/office/drawing/2014/chart" uri="{C3380CC4-5D6E-409C-BE32-E72D297353CC}">
              <c16:uniqueId val="{00000001-22A6-AD45-A83B-DC647599FDB4}"/>
            </c:ext>
          </c:extLst>
        </c:ser>
        <c:dLbls>
          <c:dLblPos val="ctr"/>
          <c:showLegendKey val="0"/>
          <c:showVal val="1"/>
          <c:showCatName val="0"/>
          <c:showSerName val="0"/>
          <c:showPercent val="0"/>
          <c:showBubbleSize val="0"/>
        </c:dLbls>
        <c:gapWidth val="219"/>
        <c:overlap val="100"/>
        <c:axId val="228284863"/>
        <c:axId val="1855439136"/>
      </c:barChart>
      <c:lineChart>
        <c:grouping val="standard"/>
        <c:varyColors val="0"/>
        <c:ser>
          <c:idx val="2"/>
          <c:order val="2"/>
          <c:tx>
            <c:strRef>
              <c:f>Розница!$D$9</c:f>
              <c:strCache>
                <c:ptCount val="1"/>
                <c:pt idx="0">
                  <c:v>Динаміка, %</c:v>
                </c:pt>
              </c:strCache>
            </c:strRef>
          </c:tx>
          <c:spPr>
            <a:ln w="28575" cap="rnd">
              <a:solidFill>
                <a:srgbClr val="C00000"/>
              </a:solidFill>
              <a:round/>
            </a:ln>
            <a:effectLst/>
          </c:spPr>
          <c:marker>
            <c:symbol val="square"/>
            <c:size val="5"/>
            <c:spPr>
              <a:solidFill>
                <a:srgbClr val="C00000"/>
              </a:solidFill>
              <a:ln w="9525">
                <a:solidFill>
                  <a:srgbClr val="C00000"/>
                </a:solidFill>
              </a:ln>
              <a:effectLst/>
            </c:spPr>
          </c:marker>
          <c:dLbls>
            <c:dLbl>
              <c:idx val="1"/>
              <c:layout>
                <c:manualLayout>
                  <c:x val="-3.7713736437038875E-2"/>
                  <c:y val="3.59435173299101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A6-AD45-A83B-DC647599FDB4}"/>
                </c:ext>
              </c:extLst>
            </c:dLbl>
            <c:dLbl>
              <c:idx val="2"/>
              <c:layout>
                <c:manualLayout>
                  <c:x val="-4.7509057494590765E-2"/>
                  <c:y val="1.38777237764746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2A6-AD45-A83B-DC647599FDB4}"/>
                </c:ext>
              </c:extLst>
            </c:dLbl>
            <c:dLbl>
              <c:idx val="3"/>
              <c:layout>
                <c:manualLayout>
                  <c:x val="-2.1917679708642616E-2"/>
                  <c:y val="4.3113826110299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A6-AD45-A83B-DC647599FDB4}"/>
                </c:ext>
              </c:extLst>
            </c:dLbl>
            <c:dLbl>
              <c:idx val="4"/>
              <c:layout>
                <c:manualLayout>
                  <c:x val="-3.9438579330960309E-2"/>
                  <c:y val="-3.5943517329910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2A6-AD45-A83B-DC647599FDB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ru-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Розница!$A$10:$A$14</c:f>
              <c:numCache>
                <c:formatCode>General</c:formatCode>
                <c:ptCount val="5"/>
                <c:pt idx="0">
                  <c:v>2020</c:v>
                </c:pt>
                <c:pt idx="1">
                  <c:v>2021</c:v>
                </c:pt>
                <c:pt idx="2">
                  <c:v>2022</c:v>
                </c:pt>
                <c:pt idx="3">
                  <c:v>2023</c:v>
                </c:pt>
                <c:pt idx="4">
                  <c:v>2024</c:v>
                </c:pt>
              </c:numCache>
            </c:numRef>
          </c:cat>
          <c:val>
            <c:numRef>
              <c:f>Розница!$D$10:$D$14</c:f>
              <c:numCache>
                <c:formatCode>0%</c:formatCode>
                <c:ptCount val="5"/>
                <c:pt idx="1">
                  <c:v>5.3542059021534305E-2</c:v>
                </c:pt>
                <c:pt idx="2">
                  <c:v>-0.39326880376984275</c:v>
                </c:pt>
                <c:pt idx="3">
                  <c:v>0.54873550556606787</c:v>
                </c:pt>
                <c:pt idx="4">
                  <c:v>0.10605618727679289</c:v>
                </c:pt>
              </c:numCache>
            </c:numRef>
          </c:val>
          <c:smooth val="0"/>
          <c:extLst>
            <c:ext xmlns:c16="http://schemas.microsoft.com/office/drawing/2014/chart" uri="{C3380CC4-5D6E-409C-BE32-E72D297353CC}">
              <c16:uniqueId val="{00000002-22A6-AD45-A83B-DC647599FDB4}"/>
            </c:ext>
          </c:extLst>
        </c:ser>
        <c:dLbls>
          <c:dLblPos val="ctr"/>
          <c:showLegendKey val="0"/>
          <c:showVal val="1"/>
          <c:showCatName val="0"/>
          <c:showSerName val="0"/>
          <c:showPercent val="0"/>
          <c:showBubbleSize val="0"/>
        </c:dLbls>
        <c:marker val="1"/>
        <c:smooth val="0"/>
        <c:axId val="252977551"/>
        <c:axId val="253179695"/>
      </c:lineChart>
      <c:catAx>
        <c:axId val="228284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UA"/>
          </a:p>
        </c:txPr>
        <c:crossAx val="1855439136"/>
        <c:crosses val="autoZero"/>
        <c:auto val="1"/>
        <c:lblAlgn val="ctr"/>
        <c:lblOffset val="100"/>
        <c:noMultiLvlLbl val="0"/>
      </c:catAx>
      <c:valAx>
        <c:axId val="185543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UA"/>
          </a:p>
        </c:txPr>
        <c:crossAx val="228284863"/>
        <c:crosses val="autoZero"/>
        <c:crossBetween val="between"/>
      </c:valAx>
      <c:valAx>
        <c:axId val="253179695"/>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UA"/>
          </a:p>
        </c:txPr>
        <c:crossAx val="252977551"/>
        <c:crosses val="max"/>
        <c:crossBetween val="between"/>
      </c:valAx>
      <c:catAx>
        <c:axId val="252977551"/>
        <c:scaling>
          <c:orientation val="minMax"/>
        </c:scaling>
        <c:delete val="1"/>
        <c:axPos val="b"/>
        <c:numFmt formatCode="General" sourceLinked="1"/>
        <c:majorTickMark val="none"/>
        <c:minorTickMark val="none"/>
        <c:tickLblPos val="nextTo"/>
        <c:crossAx val="25317969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UA"/>
        </a:p>
      </c:txPr>
    </c:legend>
    <c:plotVisOnly val="1"/>
    <c:dispBlanksAs val="gap"/>
    <c:showDLblsOverMax val="0"/>
  </c:chart>
  <c:spPr>
    <a:noFill/>
    <a:ln>
      <a:noFill/>
    </a:ln>
    <a:effectLst/>
  </c:spPr>
  <c:txPr>
    <a:bodyPr/>
    <a:lstStyle/>
    <a:p>
      <a:pPr>
        <a:defRPr sz="1100"/>
      </a:pPr>
      <a:endParaRPr lang="ru-UA"/>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dirty="0" err="1"/>
              <a:t>Збитки</a:t>
            </a:r>
            <a:r>
              <a:rPr lang="ru-RU" baseline="0" dirty="0"/>
              <a:t> </a:t>
            </a:r>
            <a:r>
              <a:rPr lang="ru-RU" baseline="0" dirty="0" err="1"/>
              <a:t>нанесені</a:t>
            </a:r>
            <a:r>
              <a:rPr lang="ru-RU" baseline="0" dirty="0"/>
              <a:t> </a:t>
            </a:r>
            <a:r>
              <a:rPr lang="ru-RU" baseline="0" dirty="0" err="1"/>
              <a:t>від</a:t>
            </a:r>
            <a:r>
              <a:rPr lang="ru-RU" baseline="0" dirty="0"/>
              <a:t> </a:t>
            </a:r>
            <a:r>
              <a:rPr lang="ru-RU" baseline="0" dirty="0" err="1"/>
              <a:t>війни</a:t>
            </a:r>
            <a:r>
              <a:rPr lang="ru-RU" baseline="0" dirty="0"/>
              <a:t> для </a:t>
            </a:r>
            <a:r>
              <a:rPr lang="ru-RU" baseline="0" dirty="0" err="1"/>
              <a:t>рітейлу</a:t>
            </a:r>
            <a:endParaRPr lang="ru-R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UA"/>
        </a:p>
      </c:txPr>
    </c:title>
    <c:autoTitleDeleted val="0"/>
    <c:plotArea>
      <c:layout/>
      <c:lineChart>
        <c:grouping val="stacked"/>
        <c:varyColors val="0"/>
        <c:ser>
          <c:idx val="1"/>
          <c:order val="1"/>
          <c:tx>
            <c:strRef>
              <c:f>Розница!$D$117</c:f>
              <c:strCache>
                <c:ptCount val="1"/>
                <c:pt idx="0">
                  <c:v>Збитки в обороті для торгівельної індустрії, млрд $</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Розница!$B$118:$B$125</c:f>
              <c:strCache>
                <c:ptCount val="8"/>
                <c:pt idx="0">
                  <c:v>I.22</c:v>
                </c:pt>
                <c:pt idx="1">
                  <c:v>II.22</c:v>
                </c:pt>
                <c:pt idx="2">
                  <c:v>III.22</c:v>
                </c:pt>
                <c:pt idx="3">
                  <c:v>IV.22</c:v>
                </c:pt>
                <c:pt idx="4">
                  <c:v>I.23</c:v>
                </c:pt>
                <c:pt idx="5">
                  <c:v>II.23</c:v>
                </c:pt>
                <c:pt idx="6">
                  <c:v>III.23</c:v>
                </c:pt>
                <c:pt idx="7">
                  <c:v>IV.23</c:v>
                </c:pt>
              </c:strCache>
            </c:strRef>
          </c:cat>
          <c:val>
            <c:numRef>
              <c:f>Розница!$D$118:$D$125</c:f>
              <c:numCache>
                <c:formatCode>General</c:formatCode>
                <c:ptCount val="8"/>
                <c:pt idx="0">
                  <c:v>3.9</c:v>
                </c:pt>
                <c:pt idx="1">
                  <c:v>7.1</c:v>
                </c:pt>
                <c:pt idx="2">
                  <c:v>10.4</c:v>
                </c:pt>
                <c:pt idx="3">
                  <c:v>13.8</c:v>
                </c:pt>
                <c:pt idx="4">
                  <c:v>14.6</c:v>
                </c:pt>
                <c:pt idx="5">
                  <c:v>16.2</c:v>
                </c:pt>
                <c:pt idx="6">
                  <c:v>17.72</c:v>
                </c:pt>
                <c:pt idx="7">
                  <c:v>19.7</c:v>
                </c:pt>
              </c:numCache>
            </c:numRef>
          </c:val>
          <c:smooth val="0"/>
          <c:extLst>
            <c:ext xmlns:c16="http://schemas.microsoft.com/office/drawing/2014/chart" uri="{C3380CC4-5D6E-409C-BE32-E72D297353CC}">
              <c16:uniqueId val="{00000000-F287-334F-8099-76D0A4574FEF}"/>
            </c:ext>
          </c:extLst>
        </c:ser>
        <c:dLbls>
          <c:showLegendKey val="0"/>
          <c:showVal val="0"/>
          <c:showCatName val="0"/>
          <c:showSerName val="0"/>
          <c:showPercent val="0"/>
          <c:showBubbleSize val="0"/>
        </c:dLbls>
        <c:marker val="1"/>
        <c:smooth val="0"/>
        <c:axId val="730084095"/>
        <c:axId val="1466724863"/>
      </c:lineChart>
      <c:lineChart>
        <c:grouping val="stacked"/>
        <c:varyColors val="0"/>
        <c:ser>
          <c:idx val="0"/>
          <c:order val="0"/>
          <c:tx>
            <c:strRef>
              <c:f>Розница!$C$117</c:f>
              <c:strCache>
                <c:ptCount val="1"/>
                <c:pt idx="0">
                  <c:v>Втрачені торгові площі, млн кв. м.</c:v>
                </c:pt>
              </c:strCache>
            </c:strRef>
          </c:tx>
          <c:spPr>
            <a:ln w="28575" cap="rnd">
              <a:solidFill>
                <a:schemeClr val="bg2">
                  <a:lumMod val="50000"/>
                </a:schemeClr>
              </a:solidFill>
              <a:round/>
            </a:ln>
            <a:effectLst/>
          </c:spPr>
          <c:marker>
            <c:symbol val="circle"/>
            <c:size val="5"/>
            <c:spPr>
              <a:solidFill>
                <a:schemeClr val="bg2">
                  <a:lumMod val="50000"/>
                </a:schemeClr>
              </a:solidFill>
              <a:ln w="9525">
                <a:solidFill>
                  <a:schemeClr val="bg2">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Розница!$B$118:$B$125</c:f>
              <c:strCache>
                <c:ptCount val="8"/>
                <c:pt idx="0">
                  <c:v>I.22</c:v>
                </c:pt>
                <c:pt idx="1">
                  <c:v>II.22</c:v>
                </c:pt>
                <c:pt idx="2">
                  <c:v>III.22</c:v>
                </c:pt>
                <c:pt idx="3">
                  <c:v>IV.22</c:v>
                </c:pt>
                <c:pt idx="4">
                  <c:v>I.23</c:v>
                </c:pt>
                <c:pt idx="5">
                  <c:v>II.23</c:v>
                </c:pt>
                <c:pt idx="6">
                  <c:v>III.23</c:v>
                </c:pt>
                <c:pt idx="7">
                  <c:v>IV.23</c:v>
                </c:pt>
              </c:strCache>
            </c:strRef>
          </c:cat>
          <c:val>
            <c:numRef>
              <c:f>Розница!$C$118:$C$125</c:f>
              <c:numCache>
                <c:formatCode>General</c:formatCode>
                <c:ptCount val="8"/>
                <c:pt idx="0">
                  <c:v>0.8</c:v>
                </c:pt>
                <c:pt idx="1">
                  <c:v>1.4</c:v>
                </c:pt>
                <c:pt idx="2">
                  <c:v>1.7</c:v>
                </c:pt>
                <c:pt idx="3">
                  <c:v>1.9</c:v>
                </c:pt>
                <c:pt idx="4">
                  <c:v>2.1</c:v>
                </c:pt>
                <c:pt idx="5">
                  <c:v>2.2999999999999998</c:v>
                </c:pt>
                <c:pt idx="6">
                  <c:v>2.6</c:v>
                </c:pt>
                <c:pt idx="7">
                  <c:v>2.8</c:v>
                </c:pt>
              </c:numCache>
            </c:numRef>
          </c:val>
          <c:smooth val="0"/>
          <c:extLst>
            <c:ext xmlns:c16="http://schemas.microsoft.com/office/drawing/2014/chart" uri="{C3380CC4-5D6E-409C-BE32-E72D297353CC}">
              <c16:uniqueId val="{00000001-F287-334F-8099-76D0A4574FEF}"/>
            </c:ext>
          </c:extLst>
        </c:ser>
        <c:dLbls>
          <c:showLegendKey val="0"/>
          <c:showVal val="0"/>
          <c:showCatName val="0"/>
          <c:showSerName val="0"/>
          <c:showPercent val="0"/>
          <c:showBubbleSize val="0"/>
        </c:dLbls>
        <c:marker val="1"/>
        <c:smooth val="0"/>
        <c:axId val="350526079"/>
        <c:axId val="1695186575"/>
      </c:lineChart>
      <c:catAx>
        <c:axId val="730084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1466724863"/>
        <c:crosses val="autoZero"/>
        <c:auto val="1"/>
        <c:lblAlgn val="ctr"/>
        <c:lblOffset val="100"/>
        <c:noMultiLvlLbl val="0"/>
      </c:catAx>
      <c:valAx>
        <c:axId val="14667248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730084095"/>
        <c:crosses val="autoZero"/>
        <c:crossBetween val="between"/>
      </c:valAx>
      <c:valAx>
        <c:axId val="169518657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350526079"/>
        <c:crosses val="max"/>
        <c:crossBetween val="between"/>
      </c:valAx>
      <c:catAx>
        <c:axId val="350526079"/>
        <c:scaling>
          <c:orientation val="minMax"/>
        </c:scaling>
        <c:delete val="1"/>
        <c:axPos val="b"/>
        <c:numFmt formatCode="General" sourceLinked="1"/>
        <c:majorTickMark val="out"/>
        <c:minorTickMark val="none"/>
        <c:tickLblPos val="nextTo"/>
        <c:crossAx val="169518657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ru-RU" dirty="0" err="1"/>
              <a:t>Забеспеченість</a:t>
            </a:r>
            <a:r>
              <a:rPr lang="ru-RU" dirty="0"/>
              <a:t> </a:t>
            </a:r>
            <a:r>
              <a:rPr lang="ru-RU" dirty="0" err="1"/>
              <a:t>якісними</a:t>
            </a:r>
            <a:r>
              <a:rPr lang="ru-RU" dirty="0"/>
              <a:t> </a:t>
            </a:r>
            <a:r>
              <a:rPr lang="ru-RU" dirty="0" err="1"/>
              <a:t>торговими</a:t>
            </a:r>
            <a:r>
              <a:rPr lang="ru-RU" dirty="0"/>
              <a:t> </a:t>
            </a:r>
            <a:r>
              <a:rPr lang="ru-RU" dirty="0" err="1"/>
              <a:t>приміщеннями</a:t>
            </a:r>
            <a:r>
              <a:rPr lang="ru-RU" dirty="0"/>
              <a:t> </a:t>
            </a:r>
            <a:r>
              <a:rPr lang="ru-RU" dirty="0" err="1"/>
              <a:t>столиць</a:t>
            </a:r>
            <a:r>
              <a:rPr lang="ru-RU" dirty="0"/>
              <a:t> </a:t>
            </a:r>
            <a:r>
              <a:rPr lang="ru-RU" dirty="0" err="1"/>
              <a:t>країн</a:t>
            </a:r>
            <a:r>
              <a:rPr lang="ru-RU" dirty="0"/>
              <a:t> </a:t>
            </a:r>
            <a:r>
              <a:rPr lang="ru-RU" dirty="0" err="1"/>
              <a:t>сусідів</a:t>
            </a:r>
            <a:r>
              <a:rPr lang="ru-RU" dirty="0"/>
              <a:t>, на </a:t>
            </a:r>
            <a:r>
              <a:rPr lang="ru-RU" dirty="0" err="1"/>
              <a:t>кінець</a:t>
            </a:r>
            <a:r>
              <a:rPr lang="ru-RU" dirty="0"/>
              <a:t> 2023 року, м2 на 1000 </a:t>
            </a:r>
            <a:r>
              <a:rPr lang="ru-RU" dirty="0" err="1"/>
              <a:t>осіб</a:t>
            </a:r>
            <a:endParaRPr lang="ru-RU" dirty="0"/>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ru-UA"/>
        </a:p>
      </c:txPr>
    </c:title>
    <c:autoTitleDeleted val="0"/>
    <c:plotArea>
      <c:layout/>
      <c:barChart>
        <c:barDir val="col"/>
        <c:grouping val="clustered"/>
        <c:varyColors val="0"/>
        <c:ser>
          <c:idx val="0"/>
          <c:order val="0"/>
          <c:tx>
            <c:strRef>
              <c:f>Розница!$H$45</c:f>
              <c:strCache>
                <c:ptCount val="1"/>
                <c:pt idx="0">
                  <c:v>кв.м/1000 жителів</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Розница!$G$46:$G$50</c:f>
              <c:strCache>
                <c:ptCount val="5"/>
                <c:pt idx="0">
                  <c:v>Прага</c:v>
                </c:pt>
                <c:pt idx="1">
                  <c:v>Варшава</c:v>
                </c:pt>
                <c:pt idx="2">
                  <c:v>Київ</c:v>
                </c:pt>
                <c:pt idx="3">
                  <c:v>Будапешт</c:v>
                </c:pt>
                <c:pt idx="4">
                  <c:v>Бухарест</c:v>
                </c:pt>
              </c:strCache>
            </c:strRef>
          </c:cat>
          <c:val>
            <c:numRef>
              <c:f>Розница!$H$46:$H$50</c:f>
              <c:numCache>
                <c:formatCode>General</c:formatCode>
                <c:ptCount val="5"/>
                <c:pt idx="0">
                  <c:v>634</c:v>
                </c:pt>
                <c:pt idx="1">
                  <c:v>510</c:v>
                </c:pt>
                <c:pt idx="2">
                  <c:v>495</c:v>
                </c:pt>
                <c:pt idx="3">
                  <c:v>485</c:v>
                </c:pt>
                <c:pt idx="4">
                  <c:v>410</c:v>
                </c:pt>
              </c:numCache>
            </c:numRef>
          </c:val>
          <c:extLst>
            <c:ext xmlns:c16="http://schemas.microsoft.com/office/drawing/2014/chart" uri="{C3380CC4-5D6E-409C-BE32-E72D297353CC}">
              <c16:uniqueId val="{00000000-2996-4743-A519-6DDAC39D7867}"/>
            </c:ext>
          </c:extLst>
        </c:ser>
        <c:dLbls>
          <c:dLblPos val="ctr"/>
          <c:showLegendKey val="0"/>
          <c:showVal val="1"/>
          <c:showCatName val="0"/>
          <c:showSerName val="0"/>
          <c:showPercent val="0"/>
          <c:showBubbleSize val="0"/>
        </c:dLbls>
        <c:gapWidth val="219"/>
        <c:overlap val="-27"/>
        <c:axId val="300297183"/>
        <c:axId val="1133504448"/>
      </c:barChart>
      <c:catAx>
        <c:axId val="300297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UA"/>
          </a:p>
        </c:txPr>
        <c:crossAx val="1133504448"/>
        <c:crosses val="autoZero"/>
        <c:auto val="1"/>
        <c:lblAlgn val="ctr"/>
        <c:lblOffset val="100"/>
        <c:noMultiLvlLbl val="0"/>
      </c:catAx>
      <c:valAx>
        <c:axId val="1133504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UA"/>
          </a:p>
        </c:txPr>
        <c:crossAx val="300297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ru-UA"/>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dirty="0" err="1"/>
              <a:t>Відвідуємість</a:t>
            </a:r>
            <a:r>
              <a:rPr lang="ru-RU" dirty="0"/>
              <a:t> та </a:t>
            </a:r>
            <a:r>
              <a:rPr lang="ru-RU" dirty="0" err="1"/>
              <a:t>орендні</a:t>
            </a:r>
            <a:r>
              <a:rPr lang="ru-RU" dirty="0"/>
              <a:t> ставки ТРЦ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UA"/>
        </a:p>
      </c:txPr>
    </c:title>
    <c:autoTitleDeleted val="0"/>
    <c:plotArea>
      <c:layout/>
      <c:lineChart>
        <c:grouping val="stacked"/>
        <c:varyColors val="0"/>
        <c:ser>
          <c:idx val="0"/>
          <c:order val="0"/>
          <c:tx>
            <c:strRef>
              <c:f>Розница!$N$26</c:f>
              <c:strCache>
                <c:ptCount val="1"/>
                <c:pt idx="0">
                  <c:v>Середньодобова відвідуваність</c:v>
                </c:pt>
              </c:strCache>
            </c:strRef>
          </c:tx>
          <c:spPr>
            <a:ln w="28575" cap="rnd">
              <a:solidFill>
                <a:schemeClr val="bg2">
                  <a:lumMod val="50000"/>
                </a:schemeClr>
              </a:solidFill>
              <a:round/>
            </a:ln>
            <a:effectLst/>
          </c:spPr>
          <c:marker>
            <c:symbol val="circle"/>
            <c:size val="5"/>
            <c:spPr>
              <a:solidFill>
                <a:schemeClr val="bg2">
                  <a:lumMod val="50000"/>
                </a:schemeClr>
              </a:solidFill>
              <a:ln w="9525">
                <a:solidFill>
                  <a:schemeClr val="bg2">
                    <a:lumMod val="50000"/>
                  </a:schemeClr>
                </a:solidFill>
              </a:ln>
              <a:effectLst/>
            </c:spPr>
          </c:marker>
          <c:dLbls>
            <c:dLbl>
              <c:idx val="0"/>
              <c:layout>
                <c:manualLayout>
                  <c:x val="-3.3970570637609381E-2"/>
                  <c:y val="-3.93981481481481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B8-954B-812F-A24FE0652F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Розница!$M$27:$M$41</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Розница!$N$27:$N$41</c:f>
              <c:numCache>
                <c:formatCode>General</c:formatCode>
                <c:ptCount val="15"/>
                <c:pt idx="0">
                  <c:v>1310</c:v>
                </c:pt>
                <c:pt idx="1">
                  <c:v>975</c:v>
                </c:pt>
                <c:pt idx="2">
                  <c:v>874</c:v>
                </c:pt>
                <c:pt idx="3">
                  <c:v>775</c:v>
                </c:pt>
                <c:pt idx="4">
                  <c:v>721</c:v>
                </c:pt>
                <c:pt idx="5">
                  <c:v>729</c:v>
                </c:pt>
                <c:pt idx="6">
                  <c:v>653</c:v>
                </c:pt>
                <c:pt idx="7">
                  <c:v>697</c:v>
                </c:pt>
                <c:pt idx="8">
                  <c:v>687</c:v>
                </c:pt>
                <c:pt idx="9">
                  <c:v>516</c:v>
                </c:pt>
                <c:pt idx="10">
                  <c:v>506</c:v>
                </c:pt>
                <c:pt idx="11">
                  <c:v>343</c:v>
                </c:pt>
                <c:pt idx="12">
                  <c:v>367</c:v>
                </c:pt>
                <c:pt idx="13">
                  <c:v>394</c:v>
                </c:pt>
                <c:pt idx="14">
                  <c:v>418</c:v>
                </c:pt>
              </c:numCache>
            </c:numRef>
          </c:val>
          <c:smooth val="0"/>
          <c:extLst>
            <c:ext xmlns:c16="http://schemas.microsoft.com/office/drawing/2014/chart" uri="{C3380CC4-5D6E-409C-BE32-E72D297353CC}">
              <c16:uniqueId val="{00000000-8CB8-954B-812F-A24FE0652F0E}"/>
            </c:ext>
          </c:extLst>
        </c:ser>
        <c:dLbls>
          <c:showLegendKey val="0"/>
          <c:showVal val="1"/>
          <c:showCatName val="0"/>
          <c:showSerName val="0"/>
          <c:showPercent val="0"/>
          <c:showBubbleSize val="0"/>
        </c:dLbls>
        <c:marker val="1"/>
        <c:smooth val="0"/>
        <c:axId val="18144319"/>
        <c:axId val="263516143"/>
      </c:lineChart>
      <c:lineChart>
        <c:grouping val="stacked"/>
        <c:varyColors val="0"/>
        <c:ser>
          <c:idx val="1"/>
          <c:order val="1"/>
          <c:tx>
            <c:strRef>
              <c:f>Розница!$O$26</c:f>
              <c:strCache>
                <c:ptCount val="1"/>
                <c:pt idx="0">
                  <c:v>Орендна ставка, $/м.кв.</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7986495895860782E-2"/>
                  <c:y val="3.9398148148148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B8-954B-812F-A24FE0652F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Розница!$M$27:$M$41</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Розница!$O$27:$O$41</c:f>
              <c:numCache>
                <c:formatCode>General</c:formatCode>
                <c:ptCount val="15"/>
                <c:pt idx="0">
                  <c:v>120</c:v>
                </c:pt>
                <c:pt idx="1">
                  <c:v>120</c:v>
                </c:pt>
                <c:pt idx="2">
                  <c:v>120</c:v>
                </c:pt>
                <c:pt idx="3">
                  <c:v>110</c:v>
                </c:pt>
                <c:pt idx="4">
                  <c:v>110</c:v>
                </c:pt>
                <c:pt idx="5">
                  <c:v>100</c:v>
                </c:pt>
                <c:pt idx="6">
                  <c:v>90</c:v>
                </c:pt>
                <c:pt idx="7">
                  <c:v>95</c:v>
                </c:pt>
                <c:pt idx="8">
                  <c:v>100</c:v>
                </c:pt>
                <c:pt idx="9">
                  <c:v>65</c:v>
                </c:pt>
                <c:pt idx="10">
                  <c:v>65</c:v>
                </c:pt>
                <c:pt idx="11">
                  <c:v>50</c:v>
                </c:pt>
                <c:pt idx="12">
                  <c:v>60</c:v>
                </c:pt>
                <c:pt idx="13">
                  <c:v>65</c:v>
                </c:pt>
                <c:pt idx="14">
                  <c:v>70</c:v>
                </c:pt>
              </c:numCache>
            </c:numRef>
          </c:val>
          <c:smooth val="0"/>
          <c:extLst>
            <c:ext xmlns:c16="http://schemas.microsoft.com/office/drawing/2014/chart" uri="{C3380CC4-5D6E-409C-BE32-E72D297353CC}">
              <c16:uniqueId val="{00000001-8CB8-954B-812F-A24FE0652F0E}"/>
            </c:ext>
          </c:extLst>
        </c:ser>
        <c:dLbls>
          <c:showLegendKey val="0"/>
          <c:showVal val="0"/>
          <c:showCatName val="0"/>
          <c:showSerName val="0"/>
          <c:showPercent val="0"/>
          <c:showBubbleSize val="0"/>
        </c:dLbls>
        <c:marker val="1"/>
        <c:smooth val="0"/>
        <c:axId val="351053999"/>
        <c:axId val="351095727"/>
      </c:lineChart>
      <c:catAx>
        <c:axId val="18144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263516143"/>
        <c:crosses val="autoZero"/>
        <c:auto val="1"/>
        <c:lblAlgn val="ctr"/>
        <c:lblOffset val="100"/>
        <c:noMultiLvlLbl val="0"/>
      </c:catAx>
      <c:valAx>
        <c:axId val="2635161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18144319"/>
        <c:crosses val="autoZero"/>
        <c:crossBetween val="between"/>
      </c:valAx>
      <c:valAx>
        <c:axId val="35109572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351053999"/>
        <c:crosses val="max"/>
        <c:crossBetween val="between"/>
      </c:valAx>
      <c:catAx>
        <c:axId val="351053999"/>
        <c:scaling>
          <c:orientation val="minMax"/>
        </c:scaling>
        <c:delete val="1"/>
        <c:axPos val="b"/>
        <c:numFmt formatCode="General" sourceLinked="1"/>
        <c:majorTickMark val="out"/>
        <c:minorTickMark val="none"/>
        <c:tickLblPos val="nextTo"/>
        <c:crossAx val="35109572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Дохід рітейлерів</a:t>
            </a:r>
            <a:r>
              <a:rPr lang="ru-RU" baseline="0"/>
              <a:t> одягу з 1 кв. м, </a:t>
            </a:r>
            <a:r>
              <a:rPr lang="en-US" baseline="0"/>
              <a:t>$</a:t>
            </a:r>
            <a:endParaRPr lang="ru-R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UA"/>
        </a:p>
      </c:txPr>
    </c:title>
    <c:autoTitleDeleted val="0"/>
    <c:plotArea>
      <c:layout/>
      <c:barChart>
        <c:barDir val="col"/>
        <c:grouping val="clustered"/>
        <c:varyColors val="0"/>
        <c:ser>
          <c:idx val="0"/>
          <c:order val="0"/>
          <c:tx>
            <c:strRef>
              <c:f>Розница!$B$156</c:f>
              <c:strCache>
                <c:ptCount val="1"/>
                <c:pt idx="0">
                  <c:v>До війни</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Розница!$A$157:$A$159</c:f>
              <c:strCache>
                <c:ptCount val="3"/>
                <c:pt idx="0">
                  <c:v>Масс маркет</c:v>
                </c:pt>
                <c:pt idx="1">
                  <c:v>Середній бренд</c:v>
                </c:pt>
                <c:pt idx="2">
                  <c:v>Преміум бренд</c:v>
                </c:pt>
              </c:strCache>
            </c:strRef>
          </c:cat>
          <c:val>
            <c:numRef>
              <c:f>Розница!$B$157:$B$159</c:f>
              <c:numCache>
                <c:formatCode>General</c:formatCode>
                <c:ptCount val="3"/>
                <c:pt idx="0">
                  <c:v>400</c:v>
                </c:pt>
                <c:pt idx="1">
                  <c:v>500</c:v>
                </c:pt>
                <c:pt idx="2">
                  <c:v>700</c:v>
                </c:pt>
              </c:numCache>
            </c:numRef>
          </c:val>
          <c:extLst>
            <c:ext xmlns:c16="http://schemas.microsoft.com/office/drawing/2014/chart" uri="{C3380CC4-5D6E-409C-BE32-E72D297353CC}">
              <c16:uniqueId val="{00000000-B4E8-014E-AD54-559BDF59A933}"/>
            </c:ext>
          </c:extLst>
        </c:ser>
        <c:ser>
          <c:idx val="1"/>
          <c:order val="1"/>
          <c:tx>
            <c:strRef>
              <c:f>Розница!$C$156</c:f>
              <c:strCache>
                <c:ptCount val="1"/>
                <c:pt idx="0">
                  <c:v>кінець 2023</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Розница!$A$157:$A$159</c:f>
              <c:strCache>
                <c:ptCount val="3"/>
                <c:pt idx="0">
                  <c:v>Масс маркет</c:v>
                </c:pt>
                <c:pt idx="1">
                  <c:v>Середній бренд</c:v>
                </c:pt>
                <c:pt idx="2">
                  <c:v>Преміум бренд</c:v>
                </c:pt>
              </c:strCache>
            </c:strRef>
          </c:cat>
          <c:val>
            <c:numRef>
              <c:f>Розница!$C$157:$C$159</c:f>
              <c:numCache>
                <c:formatCode>General</c:formatCode>
                <c:ptCount val="3"/>
                <c:pt idx="0">
                  <c:v>350</c:v>
                </c:pt>
                <c:pt idx="1">
                  <c:v>400</c:v>
                </c:pt>
                <c:pt idx="2">
                  <c:v>500</c:v>
                </c:pt>
              </c:numCache>
            </c:numRef>
          </c:val>
          <c:extLst>
            <c:ext xmlns:c16="http://schemas.microsoft.com/office/drawing/2014/chart" uri="{C3380CC4-5D6E-409C-BE32-E72D297353CC}">
              <c16:uniqueId val="{00000001-B4E8-014E-AD54-559BDF59A933}"/>
            </c:ext>
          </c:extLst>
        </c:ser>
        <c:dLbls>
          <c:dLblPos val="outEnd"/>
          <c:showLegendKey val="0"/>
          <c:showVal val="1"/>
          <c:showCatName val="0"/>
          <c:showSerName val="0"/>
          <c:showPercent val="0"/>
          <c:showBubbleSize val="0"/>
        </c:dLbls>
        <c:gapWidth val="219"/>
        <c:overlap val="-27"/>
        <c:axId val="204378287"/>
        <c:axId val="204330751"/>
      </c:barChart>
      <c:catAx>
        <c:axId val="20437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204330751"/>
        <c:crosses val="autoZero"/>
        <c:auto val="1"/>
        <c:lblAlgn val="ctr"/>
        <c:lblOffset val="100"/>
        <c:noMultiLvlLbl val="0"/>
      </c:catAx>
      <c:valAx>
        <c:axId val="2043307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204378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legend>
    <c:plotVisOnly val="1"/>
    <c:dispBlanksAs val="gap"/>
    <c:showDLblsOverMax val="0"/>
  </c:chart>
  <c:spPr>
    <a:noFill/>
    <a:ln>
      <a:noFill/>
    </a:ln>
    <a:effectLst/>
  </c:spPr>
  <c:txPr>
    <a:bodyPr/>
    <a:lstStyle/>
    <a:p>
      <a:pPr>
        <a:defRPr/>
      </a:pPr>
      <a:endParaRPr lang="ru-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ru-RU"/>
              <a:t>Обсяг роздрібної торгівлі, млрд грн</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ru-UA"/>
        </a:p>
      </c:txPr>
    </c:title>
    <c:autoTitleDeleted val="0"/>
    <c:plotArea>
      <c:layout/>
      <c:barChart>
        <c:barDir val="col"/>
        <c:grouping val="stacked"/>
        <c:varyColors val="0"/>
        <c:ser>
          <c:idx val="0"/>
          <c:order val="0"/>
          <c:tx>
            <c:strRef>
              <c:f>Розница!$B$1</c:f>
              <c:strCache>
                <c:ptCount val="1"/>
                <c:pt idx="0">
                  <c:v>Обсяг офіційної роздрібної торгівлі, млрд грн</c:v>
                </c:pt>
              </c:strCache>
            </c:strRef>
          </c:tx>
          <c:spPr>
            <a:solidFill>
              <a:schemeClr val="bg2">
                <a:lumMod val="50000"/>
              </a:schemeClr>
            </a:solidFill>
            <a:ln>
              <a:noFill/>
            </a:ln>
            <a:effectLst/>
          </c:spPr>
          <c:invertIfNegative val="0"/>
          <c:dLbls>
            <c:dLbl>
              <c:idx val="2"/>
              <c:layout>
                <c:manualLayout>
                  <c:x val="-1.9734215851609886E-3"/>
                  <c:y val="5.60344827586206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1A-0842-AF6F-FCE3B35AAC5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ru-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Розница!$A$2:$A$6</c:f>
              <c:numCache>
                <c:formatCode>General</c:formatCode>
                <c:ptCount val="5"/>
                <c:pt idx="0">
                  <c:v>2020</c:v>
                </c:pt>
                <c:pt idx="1">
                  <c:v>2021</c:v>
                </c:pt>
                <c:pt idx="2">
                  <c:v>2022</c:v>
                </c:pt>
                <c:pt idx="3">
                  <c:v>2023</c:v>
                </c:pt>
                <c:pt idx="4">
                  <c:v>2024</c:v>
                </c:pt>
              </c:numCache>
            </c:numRef>
          </c:cat>
          <c:val>
            <c:numRef>
              <c:f>Розница!$B$2:$B$6</c:f>
              <c:numCache>
                <c:formatCode>General</c:formatCode>
                <c:ptCount val="5"/>
                <c:pt idx="0">
                  <c:v>1201</c:v>
                </c:pt>
                <c:pt idx="1">
                  <c:v>1443</c:v>
                </c:pt>
                <c:pt idx="2">
                  <c:v>1162</c:v>
                </c:pt>
                <c:pt idx="3">
                  <c:v>1819</c:v>
                </c:pt>
                <c:pt idx="4">
                  <c:v>2157</c:v>
                </c:pt>
              </c:numCache>
            </c:numRef>
          </c:val>
          <c:extLst>
            <c:ext xmlns:c16="http://schemas.microsoft.com/office/drawing/2014/chart" uri="{C3380CC4-5D6E-409C-BE32-E72D297353CC}">
              <c16:uniqueId val="{00000000-3C1A-0842-AF6F-FCE3B35AAC55}"/>
            </c:ext>
          </c:extLst>
        </c:ser>
        <c:ser>
          <c:idx val="1"/>
          <c:order val="1"/>
          <c:tx>
            <c:strRef>
              <c:f>Розница!$C$1</c:f>
              <c:strCache>
                <c:ptCount val="1"/>
                <c:pt idx="0">
                  <c:v>Обсяг тіньової роздрібної торгівлі, млрд грн</c:v>
                </c:pt>
              </c:strCache>
            </c:strRef>
          </c:tx>
          <c:spPr>
            <a:solidFill>
              <a:schemeClr val="bg2">
                <a:lumMod val="90000"/>
              </a:schemeClr>
            </a:solidFill>
            <a:ln>
              <a:noFill/>
            </a:ln>
            <a:effectLst/>
          </c:spPr>
          <c:invertIfNegative val="0"/>
          <c:dLbls>
            <c:dLbl>
              <c:idx val="1"/>
              <c:layout>
                <c:manualLayout>
                  <c:x val="0"/>
                  <c:y val="-2.15517241379310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3B-2C45-A846-1C006D905937}"/>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ru-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Розница!$A$2:$A$6</c:f>
              <c:numCache>
                <c:formatCode>General</c:formatCode>
                <c:ptCount val="5"/>
                <c:pt idx="0">
                  <c:v>2020</c:v>
                </c:pt>
                <c:pt idx="1">
                  <c:v>2021</c:v>
                </c:pt>
                <c:pt idx="2">
                  <c:v>2022</c:v>
                </c:pt>
                <c:pt idx="3">
                  <c:v>2023</c:v>
                </c:pt>
                <c:pt idx="4">
                  <c:v>2024</c:v>
                </c:pt>
              </c:numCache>
            </c:numRef>
          </c:cat>
          <c:val>
            <c:numRef>
              <c:f>Розница!$C$2:$C$6</c:f>
              <c:numCache>
                <c:formatCode>General</c:formatCode>
                <c:ptCount val="5"/>
                <c:pt idx="0">
                  <c:v>347</c:v>
                </c:pt>
                <c:pt idx="1">
                  <c:v>459</c:v>
                </c:pt>
                <c:pt idx="2">
                  <c:v>384</c:v>
                </c:pt>
                <c:pt idx="3">
                  <c:v>576</c:v>
                </c:pt>
                <c:pt idx="4">
                  <c:v>697</c:v>
                </c:pt>
              </c:numCache>
            </c:numRef>
          </c:val>
          <c:extLst>
            <c:ext xmlns:c16="http://schemas.microsoft.com/office/drawing/2014/chart" uri="{C3380CC4-5D6E-409C-BE32-E72D297353CC}">
              <c16:uniqueId val="{00000001-3C1A-0842-AF6F-FCE3B35AAC55}"/>
            </c:ext>
          </c:extLst>
        </c:ser>
        <c:dLbls>
          <c:dLblPos val="ctr"/>
          <c:showLegendKey val="0"/>
          <c:showVal val="1"/>
          <c:showCatName val="0"/>
          <c:showSerName val="0"/>
          <c:showPercent val="0"/>
          <c:showBubbleSize val="0"/>
        </c:dLbls>
        <c:gapWidth val="219"/>
        <c:overlap val="100"/>
        <c:axId val="243597135"/>
        <c:axId val="228527327"/>
      </c:barChart>
      <c:lineChart>
        <c:grouping val="standard"/>
        <c:varyColors val="0"/>
        <c:ser>
          <c:idx val="2"/>
          <c:order val="2"/>
          <c:tx>
            <c:strRef>
              <c:f>Розница!$D$1</c:f>
              <c:strCache>
                <c:ptCount val="1"/>
                <c:pt idx="0">
                  <c:v>Динаміка, %</c:v>
                </c:pt>
              </c:strCache>
            </c:strRef>
          </c:tx>
          <c:spPr>
            <a:ln w="28575" cap="rnd">
              <a:solidFill>
                <a:srgbClr val="C00000"/>
              </a:solidFill>
              <a:round/>
            </a:ln>
            <a:effectLst/>
          </c:spPr>
          <c:marker>
            <c:symbol val="square"/>
            <c:size val="5"/>
            <c:spPr>
              <a:solidFill>
                <a:srgbClr val="C00000"/>
              </a:solidFill>
              <a:ln w="9525">
                <a:solidFill>
                  <a:srgbClr val="C00000"/>
                </a:solidFill>
              </a:ln>
              <a:effectLst/>
            </c:spPr>
          </c:marker>
          <c:dLbls>
            <c:dLbl>
              <c:idx val="1"/>
              <c:layout>
                <c:manualLayout>
                  <c:x val="-4.3072958853995244E-2"/>
                  <c:y val="-8.62068965517241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1A-0842-AF6F-FCE3B35AAC55}"/>
                </c:ext>
              </c:extLst>
            </c:dLbl>
            <c:dLbl>
              <c:idx val="2"/>
              <c:layout>
                <c:manualLayout>
                  <c:x val="-4.0761100535263488E-2"/>
                  <c:y val="-3.87931034482758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1A-0842-AF6F-FCE3B35AAC55}"/>
                </c:ext>
              </c:extLst>
            </c:dLbl>
            <c:dLbl>
              <c:idx val="3"/>
              <c:layout>
                <c:manualLayout>
                  <c:x val="-2.8175487835254417E-2"/>
                  <c:y val="-3.44827586206896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1A-0842-AF6F-FCE3B35AAC55}"/>
                </c:ext>
              </c:extLst>
            </c:dLbl>
            <c:dLbl>
              <c:idx val="4"/>
              <c:layout>
                <c:manualLayout>
                  <c:x val="-2.620206625009357E-2"/>
                  <c:y val="-4.7413793103448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1A-0842-AF6F-FCE3B35AAC5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ru-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Розница!$A$2:$A$6</c:f>
              <c:numCache>
                <c:formatCode>General</c:formatCode>
                <c:ptCount val="5"/>
                <c:pt idx="0">
                  <c:v>2020</c:v>
                </c:pt>
                <c:pt idx="1">
                  <c:v>2021</c:v>
                </c:pt>
                <c:pt idx="2">
                  <c:v>2022</c:v>
                </c:pt>
                <c:pt idx="3">
                  <c:v>2023</c:v>
                </c:pt>
                <c:pt idx="4">
                  <c:v>2024</c:v>
                </c:pt>
              </c:numCache>
            </c:numRef>
          </c:cat>
          <c:val>
            <c:numRef>
              <c:f>Розница!$D$2:$D$6</c:f>
              <c:numCache>
                <c:formatCode>0%</c:formatCode>
                <c:ptCount val="5"/>
                <c:pt idx="1">
                  <c:v>0.22868217054263562</c:v>
                </c:pt>
                <c:pt idx="2">
                  <c:v>-0.18717139852786535</c:v>
                </c:pt>
                <c:pt idx="3">
                  <c:v>0.54915912031047864</c:v>
                </c:pt>
                <c:pt idx="4">
                  <c:v>0.19164926931106474</c:v>
                </c:pt>
              </c:numCache>
            </c:numRef>
          </c:val>
          <c:smooth val="0"/>
          <c:extLst>
            <c:ext xmlns:c16="http://schemas.microsoft.com/office/drawing/2014/chart" uri="{C3380CC4-5D6E-409C-BE32-E72D297353CC}">
              <c16:uniqueId val="{00000002-3C1A-0842-AF6F-FCE3B35AAC55}"/>
            </c:ext>
          </c:extLst>
        </c:ser>
        <c:dLbls>
          <c:dLblPos val="ctr"/>
          <c:showLegendKey val="0"/>
          <c:showVal val="1"/>
          <c:showCatName val="0"/>
          <c:showSerName val="0"/>
          <c:showPercent val="0"/>
          <c:showBubbleSize val="0"/>
        </c:dLbls>
        <c:marker val="1"/>
        <c:smooth val="0"/>
        <c:axId val="260267103"/>
        <c:axId val="1064114944"/>
      </c:lineChart>
      <c:catAx>
        <c:axId val="243597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UA"/>
          </a:p>
        </c:txPr>
        <c:crossAx val="228527327"/>
        <c:crosses val="autoZero"/>
        <c:auto val="1"/>
        <c:lblAlgn val="ctr"/>
        <c:lblOffset val="100"/>
        <c:noMultiLvlLbl val="0"/>
      </c:catAx>
      <c:valAx>
        <c:axId val="228527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UA"/>
          </a:p>
        </c:txPr>
        <c:crossAx val="243597135"/>
        <c:crosses val="autoZero"/>
        <c:crossBetween val="between"/>
      </c:valAx>
      <c:valAx>
        <c:axId val="1064114944"/>
        <c:scaling>
          <c:orientation val="minMax"/>
          <c:max val="0.8"/>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UA"/>
          </a:p>
        </c:txPr>
        <c:crossAx val="260267103"/>
        <c:crosses val="max"/>
        <c:crossBetween val="between"/>
      </c:valAx>
      <c:catAx>
        <c:axId val="260267103"/>
        <c:scaling>
          <c:orientation val="minMax"/>
        </c:scaling>
        <c:delete val="1"/>
        <c:axPos val="b"/>
        <c:numFmt formatCode="General" sourceLinked="1"/>
        <c:majorTickMark val="none"/>
        <c:minorTickMark val="none"/>
        <c:tickLblPos val="nextTo"/>
        <c:crossAx val="10641149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UA"/>
        </a:p>
      </c:txPr>
    </c:legend>
    <c:plotVisOnly val="1"/>
    <c:dispBlanksAs val="gap"/>
    <c:showDLblsOverMax val="0"/>
  </c:chart>
  <c:spPr>
    <a:noFill/>
    <a:ln>
      <a:noFill/>
    </a:ln>
    <a:effectLst/>
  </c:spPr>
  <c:txPr>
    <a:bodyPr/>
    <a:lstStyle/>
    <a:p>
      <a:pPr>
        <a:defRPr sz="1100"/>
      </a:pPr>
      <a:endParaRPr lang="ru-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dirty="0" err="1"/>
              <a:t>Роздрібна</a:t>
            </a:r>
            <a:r>
              <a:rPr lang="ru-RU" dirty="0"/>
              <a:t> </a:t>
            </a:r>
            <a:r>
              <a:rPr lang="ru-RU" dirty="0" err="1"/>
              <a:t>торгівля</a:t>
            </a:r>
            <a:r>
              <a:rPr lang="ru-RU" dirty="0"/>
              <a:t> за </a:t>
            </a:r>
            <a:r>
              <a:rPr lang="ru-RU" dirty="0" err="1"/>
              <a:t>країнами</a:t>
            </a:r>
            <a:r>
              <a:rPr lang="ru-RU" dirty="0"/>
              <a:t>, млрд </a:t>
            </a:r>
            <a:r>
              <a:rPr lang="en-US" dirty="0"/>
              <a:t>$</a:t>
            </a:r>
            <a:endParaRPr lang="ru-R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UA"/>
        </a:p>
      </c:txPr>
    </c:title>
    <c:autoTitleDeleted val="0"/>
    <c:plotArea>
      <c:layout/>
      <c:barChart>
        <c:barDir val="col"/>
        <c:grouping val="clustered"/>
        <c:varyColors val="0"/>
        <c:ser>
          <c:idx val="0"/>
          <c:order val="0"/>
          <c:tx>
            <c:strRef>
              <c:f>Розница!$H$86</c:f>
              <c:strCache>
                <c:ptCount val="1"/>
                <c:pt idx="0">
                  <c:v>Польща</c:v>
                </c:pt>
              </c:strCache>
            </c:strRef>
          </c:tx>
          <c:spPr>
            <a:solidFill>
              <a:schemeClr val="bg2">
                <a:lumMod val="5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Розница!$G$87:$G$90</c:f>
              <c:numCache>
                <c:formatCode>General</c:formatCode>
                <c:ptCount val="4"/>
                <c:pt idx="0">
                  <c:v>2021</c:v>
                </c:pt>
                <c:pt idx="1">
                  <c:v>2022</c:v>
                </c:pt>
                <c:pt idx="2">
                  <c:v>2023</c:v>
                </c:pt>
                <c:pt idx="3">
                  <c:v>2024</c:v>
                </c:pt>
              </c:numCache>
            </c:numRef>
          </c:cat>
          <c:val>
            <c:numRef>
              <c:f>Розница!$H$87:$H$90</c:f>
              <c:numCache>
                <c:formatCode>0.0</c:formatCode>
                <c:ptCount val="4"/>
                <c:pt idx="0">
                  <c:v>258.39793281653743</c:v>
                </c:pt>
                <c:pt idx="1">
                  <c:v>303.06905370843987</c:v>
                </c:pt>
                <c:pt idx="2">
                  <c:v>302.19512195121956</c:v>
                </c:pt>
                <c:pt idx="3">
                  <c:v>304.8</c:v>
                </c:pt>
              </c:numCache>
            </c:numRef>
          </c:val>
          <c:extLst>
            <c:ext xmlns:c16="http://schemas.microsoft.com/office/drawing/2014/chart" uri="{C3380CC4-5D6E-409C-BE32-E72D297353CC}">
              <c16:uniqueId val="{00000000-4D66-6E42-896E-900E7FAA490D}"/>
            </c:ext>
          </c:extLst>
        </c:ser>
        <c:ser>
          <c:idx val="1"/>
          <c:order val="1"/>
          <c:tx>
            <c:strRef>
              <c:f>Розница!$I$86</c:f>
              <c:strCache>
                <c:ptCount val="1"/>
                <c:pt idx="0">
                  <c:v>Румунія</c:v>
                </c:pt>
              </c:strCache>
            </c:strRef>
          </c:tx>
          <c:spPr>
            <a:solidFill>
              <a:schemeClr val="tx2">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Розница!$G$87:$G$90</c:f>
              <c:numCache>
                <c:formatCode>General</c:formatCode>
                <c:ptCount val="4"/>
                <c:pt idx="0">
                  <c:v>2021</c:v>
                </c:pt>
                <c:pt idx="1">
                  <c:v>2022</c:v>
                </c:pt>
                <c:pt idx="2">
                  <c:v>2023</c:v>
                </c:pt>
                <c:pt idx="3">
                  <c:v>2024</c:v>
                </c:pt>
              </c:numCache>
            </c:numRef>
          </c:cat>
          <c:val>
            <c:numRef>
              <c:f>Розница!$I$87:$I$90</c:f>
              <c:numCache>
                <c:formatCode>0.0</c:formatCode>
                <c:ptCount val="4"/>
                <c:pt idx="0">
                  <c:v>117.21428571428571</c:v>
                </c:pt>
                <c:pt idx="1">
                  <c:v>110.75268817204301</c:v>
                </c:pt>
                <c:pt idx="2">
                  <c:v>113.12910284463894</c:v>
                </c:pt>
                <c:pt idx="3">
                  <c:v>115.4</c:v>
                </c:pt>
              </c:numCache>
            </c:numRef>
          </c:val>
          <c:extLst>
            <c:ext xmlns:c16="http://schemas.microsoft.com/office/drawing/2014/chart" uri="{C3380CC4-5D6E-409C-BE32-E72D297353CC}">
              <c16:uniqueId val="{00000001-4D66-6E42-896E-900E7FAA490D}"/>
            </c:ext>
          </c:extLst>
        </c:ser>
        <c:ser>
          <c:idx val="2"/>
          <c:order val="2"/>
          <c:tx>
            <c:strRef>
              <c:f>Розница!$J$86</c:f>
              <c:strCache>
                <c:ptCount val="1"/>
                <c:pt idx="0">
                  <c:v>Україна</c:v>
                </c:pt>
              </c:strCache>
            </c:strRef>
          </c:tx>
          <c:spPr>
            <a:solidFill>
              <a:srgbClr val="C00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Розница!$G$87:$G$90</c:f>
              <c:numCache>
                <c:formatCode>General</c:formatCode>
                <c:ptCount val="4"/>
                <c:pt idx="0">
                  <c:v>2021</c:v>
                </c:pt>
                <c:pt idx="1">
                  <c:v>2022</c:v>
                </c:pt>
                <c:pt idx="2">
                  <c:v>2023</c:v>
                </c:pt>
                <c:pt idx="3">
                  <c:v>2024</c:v>
                </c:pt>
              </c:numCache>
            </c:numRef>
          </c:cat>
          <c:val>
            <c:numRef>
              <c:f>Розница!$J$87:$J$90</c:f>
              <c:numCache>
                <c:formatCode>0.0</c:formatCode>
                <c:ptCount val="4"/>
                <c:pt idx="0">
                  <c:v>69.695859289116896</c:v>
                </c:pt>
                <c:pt idx="1">
                  <c:v>43.166357452071736</c:v>
                </c:pt>
                <c:pt idx="2">
                  <c:v>65.490839485917419</c:v>
                </c:pt>
                <c:pt idx="3">
                  <c:v>72.400000000000006</c:v>
                </c:pt>
              </c:numCache>
            </c:numRef>
          </c:val>
          <c:extLst>
            <c:ext xmlns:c16="http://schemas.microsoft.com/office/drawing/2014/chart" uri="{C3380CC4-5D6E-409C-BE32-E72D297353CC}">
              <c16:uniqueId val="{00000002-4D66-6E42-896E-900E7FAA490D}"/>
            </c:ext>
          </c:extLst>
        </c:ser>
        <c:ser>
          <c:idx val="3"/>
          <c:order val="3"/>
          <c:tx>
            <c:strRef>
              <c:f>Розница!$K$86</c:f>
              <c:strCache>
                <c:ptCount val="1"/>
                <c:pt idx="0">
                  <c:v>Чехія</c:v>
                </c:pt>
              </c:strCache>
            </c:strRef>
          </c:tx>
          <c:spPr>
            <a:solidFill>
              <a:schemeClr val="accent2">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Розница!$G$87:$G$90</c:f>
              <c:numCache>
                <c:formatCode>General</c:formatCode>
                <c:ptCount val="4"/>
                <c:pt idx="0">
                  <c:v>2021</c:v>
                </c:pt>
                <c:pt idx="1">
                  <c:v>2022</c:v>
                </c:pt>
                <c:pt idx="2">
                  <c:v>2023</c:v>
                </c:pt>
                <c:pt idx="3">
                  <c:v>2024</c:v>
                </c:pt>
              </c:numCache>
            </c:numRef>
          </c:cat>
          <c:val>
            <c:numRef>
              <c:f>Розница!$K$87:$K$90</c:f>
              <c:numCache>
                <c:formatCode>0.0</c:formatCode>
                <c:ptCount val="4"/>
                <c:pt idx="0">
                  <c:v>67.948717948717956</c:v>
                </c:pt>
                <c:pt idx="1">
                  <c:v>61.373390557939913</c:v>
                </c:pt>
                <c:pt idx="2">
                  <c:v>61.497757847533634</c:v>
                </c:pt>
                <c:pt idx="3">
                  <c:v>62.2</c:v>
                </c:pt>
              </c:numCache>
            </c:numRef>
          </c:val>
          <c:extLst>
            <c:ext xmlns:c16="http://schemas.microsoft.com/office/drawing/2014/chart" uri="{C3380CC4-5D6E-409C-BE32-E72D297353CC}">
              <c16:uniqueId val="{00000003-4D66-6E42-896E-900E7FAA490D}"/>
            </c:ext>
          </c:extLst>
        </c:ser>
        <c:ser>
          <c:idx val="4"/>
          <c:order val="4"/>
          <c:tx>
            <c:strRef>
              <c:f>Розница!$L$86</c:f>
              <c:strCache>
                <c:ptCount val="1"/>
                <c:pt idx="0">
                  <c:v>Болгарія</c:v>
                </c:pt>
              </c:strCache>
            </c:strRef>
          </c:tx>
          <c:spPr>
            <a:solidFill>
              <a:schemeClr val="accent5">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Розница!$G$87:$G$90</c:f>
              <c:numCache>
                <c:formatCode>General</c:formatCode>
                <c:ptCount val="4"/>
                <c:pt idx="0">
                  <c:v>2021</c:v>
                </c:pt>
                <c:pt idx="1">
                  <c:v>2022</c:v>
                </c:pt>
                <c:pt idx="2">
                  <c:v>2023</c:v>
                </c:pt>
                <c:pt idx="3">
                  <c:v>2024</c:v>
                </c:pt>
              </c:numCache>
            </c:numRef>
          </c:cat>
          <c:val>
            <c:numRef>
              <c:f>Розница!$L$87:$L$90</c:f>
              <c:numCache>
                <c:formatCode>0.0</c:formatCode>
                <c:ptCount val="4"/>
                <c:pt idx="0">
                  <c:v>54.6</c:v>
                </c:pt>
                <c:pt idx="1">
                  <c:v>48.7</c:v>
                </c:pt>
                <c:pt idx="2">
                  <c:v>54.3</c:v>
                </c:pt>
                <c:pt idx="3">
                  <c:v>57.8</c:v>
                </c:pt>
              </c:numCache>
            </c:numRef>
          </c:val>
          <c:extLst>
            <c:ext xmlns:c16="http://schemas.microsoft.com/office/drawing/2014/chart" uri="{C3380CC4-5D6E-409C-BE32-E72D297353CC}">
              <c16:uniqueId val="{00000004-4D66-6E42-896E-900E7FAA490D}"/>
            </c:ext>
          </c:extLst>
        </c:ser>
        <c:ser>
          <c:idx val="5"/>
          <c:order val="5"/>
          <c:tx>
            <c:strRef>
              <c:f>Розница!$M$86</c:f>
              <c:strCache>
                <c:ptCount val="1"/>
                <c:pt idx="0">
                  <c:v>Угорщина</c:v>
                </c:pt>
              </c:strCache>
            </c:strRef>
          </c:tx>
          <c:spPr>
            <a:solidFill>
              <a:schemeClr val="accent6">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Розница!$G$87:$G$90</c:f>
              <c:numCache>
                <c:formatCode>General</c:formatCode>
                <c:ptCount val="4"/>
                <c:pt idx="0">
                  <c:v>2021</c:v>
                </c:pt>
                <c:pt idx="1">
                  <c:v>2022</c:v>
                </c:pt>
                <c:pt idx="2">
                  <c:v>2023</c:v>
                </c:pt>
                <c:pt idx="3">
                  <c:v>2024</c:v>
                </c:pt>
              </c:numCache>
            </c:numRef>
          </c:cat>
          <c:val>
            <c:numRef>
              <c:f>Розница!$M$87:$M$90</c:f>
              <c:numCache>
                <c:formatCode>0.0</c:formatCode>
                <c:ptCount val="4"/>
                <c:pt idx="0">
                  <c:v>39.001692047377325</c:v>
                </c:pt>
                <c:pt idx="1">
                  <c:v>49.721481481481483</c:v>
                </c:pt>
                <c:pt idx="2">
                  <c:v>53.4</c:v>
                </c:pt>
                <c:pt idx="3">
                  <c:v>58.6</c:v>
                </c:pt>
              </c:numCache>
            </c:numRef>
          </c:val>
          <c:extLst>
            <c:ext xmlns:c16="http://schemas.microsoft.com/office/drawing/2014/chart" uri="{C3380CC4-5D6E-409C-BE32-E72D297353CC}">
              <c16:uniqueId val="{00000005-4D66-6E42-896E-900E7FAA490D}"/>
            </c:ext>
          </c:extLst>
        </c:ser>
        <c:ser>
          <c:idx val="6"/>
          <c:order val="6"/>
          <c:tx>
            <c:strRef>
              <c:f>Розница!$N$86</c:f>
              <c:strCache>
                <c:ptCount val="1"/>
                <c:pt idx="0">
                  <c:v>Естонія</c:v>
                </c:pt>
              </c:strCache>
            </c:strRef>
          </c:tx>
          <c:spPr>
            <a:solidFill>
              <a:schemeClr val="accent1">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Розница!$G$87:$G$90</c:f>
              <c:numCache>
                <c:formatCode>General</c:formatCode>
                <c:ptCount val="4"/>
                <c:pt idx="0">
                  <c:v>2021</c:v>
                </c:pt>
                <c:pt idx="1">
                  <c:v>2022</c:v>
                </c:pt>
                <c:pt idx="2">
                  <c:v>2023</c:v>
                </c:pt>
                <c:pt idx="3">
                  <c:v>2024</c:v>
                </c:pt>
              </c:numCache>
            </c:numRef>
          </c:cat>
          <c:val>
            <c:numRef>
              <c:f>Розница!$N$87:$N$90</c:f>
              <c:numCache>
                <c:formatCode>0.0</c:formatCode>
                <c:ptCount val="4"/>
                <c:pt idx="0">
                  <c:v>12.7</c:v>
                </c:pt>
                <c:pt idx="1">
                  <c:v>12.24</c:v>
                </c:pt>
                <c:pt idx="2">
                  <c:v>11.55</c:v>
                </c:pt>
                <c:pt idx="3">
                  <c:v>12.6</c:v>
                </c:pt>
              </c:numCache>
            </c:numRef>
          </c:val>
          <c:extLst>
            <c:ext xmlns:c16="http://schemas.microsoft.com/office/drawing/2014/chart" uri="{C3380CC4-5D6E-409C-BE32-E72D297353CC}">
              <c16:uniqueId val="{00000006-4D66-6E42-896E-900E7FAA490D}"/>
            </c:ext>
          </c:extLst>
        </c:ser>
        <c:dLbls>
          <c:dLblPos val="outEnd"/>
          <c:showLegendKey val="0"/>
          <c:showVal val="1"/>
          <c:showCatName val="0"/>
          <c:showSerName val="0"/>
          <c:showPercent val="0"/>
          <c:showBubbleSize val="0"/>
        </c:dLbls>
        <c:gapWidth val="219"/>
        <c:overlap val="-27"/>
        <c:axId val="427191823"/>
        <c:axId val="351071839"/>
      </c:barChart>
      <c:catAx>
        <c:axId val="427191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351071839"/>
        <c:crosses val="autoZero"/>
        <c:auto val="1"/>
        <c:lblAlgn val="ctr"/>
        <c:lblOffset val="100"/>
        <c:noMultiLvlLbl val="0"/>
      </c:catAx>
      <c:valAx>
        <c:axId val="35107183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427191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legend>
    <c:plotVisOnly val="1"/>
    <c:dispBlanksAs val="gap"/>
    <c:showDLblsOverMax val="0"/>
  </c:chart>
  <c:spPr>
    <a:noFill/>
    <a:ln>
      <a:noFill/>
    </a:ln>
    <a:effectLst/>
  </c:spPr>
  <c:txPr>
    <a:bodyPr/>
    <a:lstStyle/>
    <a:p>
      <a:pPr>
        <a:defRPr/>
      </a:pPr>
      <a:endParaRPr lang="ru-U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ru-RU" dirty="0" err="1"/>
              <a:t>Роздрібна</a:t>
            </a:r>
            <a:r>
              <a:rPr lang="ru-RU" dirty="0"/>
              <a:t> </a:t>
            </a:r>
            <a:r>
              <a:rPr lang="ru-RU" dirty="0" err="1"/>
              <a:t>торгівля</a:t>
            </a:r>
            <a:r>
              <a:rPr lang="ru-RU" dirty="0"/>
              <a:t> за </a:t>
            </a:r>
            <a:r>
              <a:rPr lang="ru-RU" dirty="0" err="1"/>
              <a:t>містами</a:t>
            </a:r>
            <a:r>
              <a:rPr lang="ru-RU" dirty="0"/>
              <a:t>, млрд $</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ru-UA"/>
        </a:p>
      </c:txPr>
    </c:title>
    <c:autoTitleDeleted val="0"/>
    <c:plotArea>
      <c:layout/>
      <c:barChart>
        <c:barDir val="col"/>
        <c:grouping val="clustered"/>
        <c:varyColors val="0"/>
        <c:ser>
          <c:idx val="0"/>
          <c:order val="0"/>
          <c:tx>
            <c:strRef>
              <c:f>Розница!$C$136</c:f>
              <c:strCache>
                <c:ptCount val="1"/>
                <c:pt idx="0">
                  <c:v>Варшава</c:v>
                </c:pt>
              </c:strCache>
            </c:strRef>
          </c:tx>
          <c:spPr>
            <a:solidFill>
              <a:schemeClr val="bg2">
                <a:lumMod val="5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Розница!$B$137:$B$140</c:f>
              <c:numCache>
                <c:formatCode>General</c:formatCode>
                <c:ptCount val="4"/>
                <c:pt idx="0">
                  <c:v>2021</c:v>
                </c:pt>
                <c:pt idx="1">
                  <c:v>2022</c:v>
                </c:pt>
                <c:pt idx="2">
                  <c:v>2023</c:v>
                </c:pt>
                <c:pt idx="3">
                  <c:v>2024</c:v>
                </c:pt>
              </c:numCache>
            </c:numRef>
          </c:cat>
          <c:val>
            <c:numRef>
              <c:f>Розница!$C$137:$C$140</c:f>
              <c:numCache>
                <c:formatCode>General</c:formatCode>
                <c:ptCount val="4"/>
                <c:pt idx="0">
                  <c:v>27.3</c:v>
                </c:pt>
                <c:pt idx="1">
                  <c:v>30.2</c:v>
                </c:pt>
                <c:pt idx="2">
                  <c:v>29.8</c:v>
                </c:pt>
                <c:pt idx="3">
                  <c:v>31.4</c:v>
                </c:pt>
              </c:numCache>
            </c:numRef>
          </c:val>
          <c:extLst>
            <c:ext xmlns:c16="http://schemas.microsoft.com/office/drawing/2014/chart" uri="{C3380CC4-5D6E-409C-BE32-E72D297353CC}">
              <c16:uniqueId val="{00000000-F40F-C445-8890-7EBA71FBD663}"/>
            </c:ext>
          </c:extLst>
        </c:ser>
        <c:ser>
          <c:idx val="1"/>
          <c:order val="1"/>
          <c:tx>
            <c:strRef>
              <c:f>Розница!$D$136</c:f>
              <c:strCache>
                <c:ptCount val="1"/>
                <c:pt idx="0">
                  <c:v>Бухарест</c:v>
                </c:pt>
              </c:strCache>
            </c:strRef>
          </c:tx>
          <c:spPr>
            <a:solidFill>
              <a:schemeClr val="tx2">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Розница!$B$137:$B$140</c:f>
              <c:numCache>
                <c:formatCode>General</c:formatCode>
                <c:ptCount val="4"/>
                <c:pt idx="0">
                  <c:v>2021</c:v>
                </c:pt>
                <c:pt idx="1">
                  <c:v>2022</c:v>
                </c:pt>
                <c:pt idx="2">
                  <c:v>2023</c:v>
                </c:pt>
                <c:pt idx="3">
                  <c:v>2024</c:v>
                </c:pt>
              </c:numCache>
            </c:numRef>
          </c:cat>
          <c:val>
            <c:numRef>
              <c:f>Розница!$D$137:$D$140</c:f>
              <c:numCache>
                <c:formatCode>General</c:formatCode>
                <c:ptCount val="4"/>
                <c:pt idx="0">
                  <c:v>13.9</c:v>
                </c:pt>
                <c:pt idx="1">
                  <c:v>14.7</c:v>
                </c:pt>
                <c:pt idx="2">
                  <c:v>14.1</c:v>
                </c:pt>
                <c:pt idx="3">
                  <c:v>14.9</c:v>
                </c:pt>
              </c:numCache>
            </c:numRef>
          </c:val>
          <c:extLst>
            <c:ext xmlns:c16="http://schemas.microsoft.com/office/drawing/2014/chart" uri="{C3380CC4-5D6E-409C-BE32-E72D297353CC}">
              <c16:uniqueId val="{00000001-F40F-C445-8890-7EBA71FBD663}"/>
            </c:ext>
          </c:extLst>
        </c:ser>
        <c:ser>
          <c:idx val="2"/>
          <c:order val="2"/>
          <c:tx>
            <c:strRef>
              <c:f>Розница!$E$136</c:f>
              <c:strCache>
                <c:ptCount val="1"/>
                <c:pt idx="0">
                  <c:v>Київ</c:v>
                </c:pt>
              </c:strCache>
            </c:strRef>
          </c:tx>
          <c:spPr>
            <a:solidFill>
              <a:srgbClr val="C00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Розница!$B$137:$B$140</c:f>
              <c:numCache>
                <c:formatCode>General</c:formatCode>
                <c:ptCount val="4"/>
                <c:pt idx="0">
                  <c:v>2021</c:v>
                </c:pt>
                <c:pt idx="1">
                  <c:v>2022</c:v>
                </c:pt>
                <c:pt idx="2">
                  <c:v>2023</c:v>
                </c:pt>
                <c:pt idx="3">
                  <c:v>2024</c:v>
                </c:pt>
              </c:numCache>
            </c:numRef>
          </c:cat>
          <c:val>
            <c:numRef>
              <c:f>Розница!$E$137:$E$140</c:f>
              <c:numCache>
                <c:formatCode>General</c:formatCode>
                <c:ptCount val="4"/>
                <c:pt idx="0">
                  <c:v>16.5</c:v>
                </c:pt>
                <c:pt idx="1">
                  <c:v>13.6</c:v>
                </c:pt>
                <c:pt idx="2">
                  <c:v>18.2</c:v>
                </c:pt>
                <c:pt idx="3">
                  <c:v>19.7</c:v>
                </c:pt>
              </c:numCache>
            </c:numRef>
          </c:val>
          <c:extLst>
            <c:ext xmlns:c16="http://schemas.microsoft.com/office/drawing/2014/chart" uri="{C3380CC4-5D6E-409C-BE32-E72D297353CC}">
              <c16:uniqueId val="{00000002-F40F-C445-8890-7EBA71FBD663}"/>
            </c:ext>
          </c:extLst>
        </c:ser>
        <c:ser>
          <c:idx val="3"/>
          <c:order val="3"/>
          <c:tx>
            <c:strRef>
              <c:f>Розница!$F$136</c:f>
              <c:strCache>
                <c:ptCount val="1"/>
                <c:pt idx="0">
                  <c:v>Будапешт</c:v>
                </c:pt>
              </c:strCache>
            </c:strRef>
          </c:tx>
          <c:spPr>
            <a:solidFill>
              <a:schemeClr val="accent2">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Розница!$B$137:$B$140</c:f>
              <c:numCache>
                <c:formatCode>General</c:formatCode>
                <c:ptCount val="4"/>
                <c:pt idx="0">
                  <c:v>2021</c:v>
                </c:pt>
                <c:pt idx="1">
                  <c:v>2022</c:v>
                </c:pt>
                <c:pt idx="2">
                  <c:v>2023</c:v>
                </c:pt>
                <c:pt idx="3">
                  <c:v>2024</c:v>
                </c:pt>
              </c:numCache>
            </c:numRef>
          </c:cat>
          <c:val>
            <c:numRef>
              <c:f>Розница!$F$137:$F$140</c:f>
              <c:numCache>
                <c:formatCode>General</c:formatCode>
                <c:ptCount val="4"/>
                <c:pt idx="0">
                  <c:v>13.8</c:v>
                </c:pt>
                <c:pt idx="1">
                  <c:v>15.4</c:v>
                </c:pt>
                <c:pt idx="2">
                  <c:v>16.2</c:v>
                </c:pt>
                <c:pt idx="3">
                  <c:v>15.8</c:v>
                </c:pt>
              </c:numCache>
            </c:numRef>
          </c:val>
          <c:extLst>
            <c:ext xmlns:c16="http://schemas.microsoft.com/office/drawing/2014/chart" uri="{C3380CC4-5D6E-409C-BE32-E72D297353CC}">
              <c16:uniqueId val="{00000003-F40F-C445-8890-7EBA71FBD663}"/>
            </c:ext>
          </c:extLst>
        </c:ser>
        <c:ser>
          <c:idx val="4"/>
          <c:order val="4"/>
          <c:tx>
            <c:strRef>
              <c:f>Розница!$G$136</c:f>
              <c:strCache>
                <c:ptCount val="1"/>
                <c:pt idx="0">
                  <c:v>Прага</c:v>
                </c:pt>
              </c:strCache>
            </c:strRef>
          </c:tx>
          <c:spPr>
            <a:solidFill>
              <a:schemeClr val="accent1">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Розница!$B$137:$B$140</c:f>
              <c:numCache>
                <c:formatCode>General</c:formatCode>
                <c:ptCount val="4"/>
                <c:pt idx="0">
                  <c:v>2021</c:v>
                </c:pt>
                <c:pt idx="1">
                  <c:v>2022</c:v>
                </c:pt>
                <c:pt idx="2">
                  <c:v>2023</c:v>
                </c:pt>
                <c:pt idx="3">
                  <c:v>2024</c:v>
                </c:pt>
              </c:numCache>
            </c:numRef>
          </c:cat>
          <c:val>
            <c:numRef>
              <c:f>Розница!$G$137:$G$140</c:f>
              <c:numCache>
                <c:formatCode>General</c:formatCode>
                <c:ptCount val="4"/>
                <c:pt idx="0">
                  <c:v>12.4</c:v>
                </c:pt>
                <c:pt idx="1">
                  <c:v>11.8</c:v>
                </c:pt>
                <c:pt idx="2">
                  <c:v>11.9</c:v>
                </c:pt>
                <c:pt idx="3">
                  <c:v>12.6</c:v>
                </c:pt>
              </c:numCache>
            </c:numRef>
          </c:val>
          <c:extLst>
            <c:ext xmlns:c16="http://schemas.microsoft.com/office/drawing/2014/chart" uri="{C3380CC4-5D6E-409C-BE32-E72D297353CC}">
              <c16:uniqueId val="{00000004-F40F-C445-8890-7EBA71FBD663}"/>
            </c:ext>
          </c:extLst>
        </c:ser>
        <c:ser>
          <c:idx val="5"/>
          <c:order val="5"/>
          <c:tx>
            <c:strRef>
              <c:f>Розница!$H$136</c:f>
              <c:strCache>
                <c:ptCount val="1"/>
                <c:pt idx="0">
                  <c:v>Софія</c:v>
                </c:pt>
              </c:strCache>
            </c:strRef>
          </c:tx>
          <c:spPr>
            <a:solidFill>
              <a:schemeClr val="accent6">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Розница!$B$137:$B$140</c:f>
              <c:numCache>
                <c:formatCode>General</c:formatCode>
                <c:ptCount val="4"/>
                <c:pt idx="0">
                  <c:v>2021</c:v>
                </c:pt>
                <c:pt idx="1">
                  <c:v>2022</c:v>
                </c:pt>
                <c:pt idx="2">
                  <c:v>2023</c:v>
                </c:pt>
                <c:pt idx="3">
                  <c:v>2024</c:v>
                </c:pt>
              </c:numCache>
            </c:numRef>
          </c:cat>
          <c:val>
            <c:numRef>
              <c:f>Розница!$H$137:$H$140</c:f>
              <c:numCache>
                <c:formatCode>General</c:formatCode>
                <c:ptCount val="4"/>
                <c:pt idx="0">
                  <c:v>8.9</c:v>
                </c:pt>
                <c:pt idx="1">
                  <c:v>8.1999999999999993</c:v>
                </c:pt>
                <c:pt idx="2">
                  <c:v>9.1</c:v>
                </c:pt>
                <c:pt idx="3">
                  <c:v>9.3000000000000007</c:v>
                </c:pt>
              </c:numCache>
            </c:numRef>
          </c:val>
          <c:extLst>
            <c:ext xmlns:c16="http://schemas.microsoft.com/office/drawing/2014/chart" uri="{C3380CC4-5D6E-409C-BE32-E72D297353CC}">
              <c16:uniqueId val="{00000005-F40F-C445-8890-7EBA71FBD663}"/>
            </c:ext>
          </c:extLst>
        </c:ser>
        <c:ser>
          <c:idx val="6"/>
          <c:order val="6"/>
          <c:tx>
            <c:strRef>
              <c:f>Розница!$I$136</c:f>
              <c:strCache>
                <c:ptCount val="1"/>
                <c:pt idx="0">
                  <c:v>Таллін</c:v>
                </c:pt>
              </c:strCache>
            </c:strRef>
          </c:tx>
          <c:spPr>
            <a:solidFill>
              <a:schemeClr val="accent1">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Розница!$B$137:$B$140</c:f>
              <c:numCache>
                <c:formatCode>General</c:formatCode>
                <c:ptCount val="4"/>
                <c:pt idx="0">
                  <c:v>2021</c:v>
                </c:pt>
                <c:pt idx="1">
                  <c:v>2022</c:v>
                </c:pt>
                <c:pt idx="2">
                  <c:v>2023</c:v>
                </c:pt>
                <c:pt idx="3">
                  <c:v>2024</c:v>
                </c:pt>
              </c:numCache>
            </c:numRef>
          </c:cat>
          <c:val>
            <c:numRef>
              <c:f>Розница!$I$137:$I$140</c:f>
              <c:numCache>
                <c:formatCode>General</c:formatCode>
                <c:ptCount val="4"/>
                <c:pt idx="0">
                  <c:v>1.7</c:v>
                </c:pt>
                <c:pt idx="1">
                  <c:v>1.5</c:v>
                </c:pt>
                <c:pt idx="2">
                  <c:v>1.3</c:v>
                </c:pt>
                <c:pt idx="3">
                  <c:v>1.6</c:v>
                </c:pt>
              </c:numCache>
            </c:numRef>
          </c:val>
          <c:extLst>
            <c:ext xmlns:c16="http://schemas.microsoft.com/office/drawing/2014/chart" uri="{C3380CC4-5D6E-409C-BE32-E72D297353CC}">
              <c16:uniqueId val="{00000006-F40F-C445-8890-7EBA71FBD663}"/>
            </c:ext>
          </c:extLst>
        </c:ser>
        <c:ser>
          <c:idx val="7"/>
          <c:order val="7"/>
          <c:tx>
            <c:strRef>
              <c:f>Розница!$J$136</c:f>
              <c:strCache>
                <c:ptCount val="1"/>
                <c:pt idx="0">
                  <c:v>Львів</c:v>
                </c:pt>
              </c:strCache>
            </c:strRef>
          </c:tx>
          <c:spPr>
            <a:solidFill>
              <a:srgbClr val="7030A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Розница!$B$137:$B$140</c:f>
              <c:numCache>
                <c:formatCode>General</c:formatCode>
                <c:ptCount val="4"/>
                <c:pt idx="0">
                  <c:v>2021</c:v>
                </c:pt>
                <c:pt idx="1">
                  <c:v>2022</c:v>
                </c:pt>
                <c:pt idx="2">
                  <c:v>2023</c:v>
                </c:pt>
                <c:pt idx="3">
                  <c:v>2024</c:v>
                </c:pt>
              </c:numCache>
            </c:numRef>
          </c:cat>
          <c:val>
            <c:numRef>
              <c:f>Розница!$J$137:$J$140</c:f>
              <c:numCache>
                <c:formatCode>General</c:formatCode>
                <c:ptCount val="4"/>
                <c:pt idx="0">
                  <c:v>3.4</c:v>
                </c:pt>
                <c:pt idx="1">
                  <c:v>5.3</c:v>
                </c:pt>
                <c:pt idx="2">
                  <c:v>4.2</c:v>
                </c:pt>
                <c:pt idx="3">
                  <c:v>4.5</c:v>
                </c:pt>
              </c:numCache>
            </c:numRef>
          </c:val>
          <c:extLst>
            <c:ext xmlns:c16="http://schemas.microsoft.com/office/drawing/2014/chart" uri="{C3380CC4-5D6E-409C-BE32-E72D297353CC}">
              <c16:uniqueId val="{00000007-F40F-C445-8890-7EBA71FBD663}"/>
            </c:ext>
          </c:extLst>
        </c:ser>
        <c:dLbls>
          <c:dLblPos val="outEnd"/>
          <c:showLegendKey val="0"/>
          <c:showVal val="1"/>
          <c:showCatName val="0"/>
          <c:showSerName val="0"/>
          <c:showPercent val="0"/>
          <c:showBubbleSize val="0"/>
        </c:dLbls>
        <c:gapWidth val="219"/>
        <c:overlap val="-27"/>
        <c:axId val="1694543775"/>
        <c:axId val="1694856271"/>
      </c:barChart>
      <c:catAx>
        <c:axId val="1694543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1694856271"/>
        <c:crosses val="autoZero"/>
        <c:auto val="1"/>
        <c:lblAlgn val="ctr"/>
        <c:lblOffset val="100"/>
        <c:noMultiLvlLbl val="0"/>
      </c:catAx>
      <c:valAx>
        <c:axId val="1694856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1694543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legend>
    <c:plotVisOnly val="1"/>
    <c:dispBlanksAs val="gap"/>
    <c:showDLblsOverMax val="0"/>
  </c:chart>
  <c:spPr>
    <a:noFill/>
    <a:ln>
      <a:noFill/>
    </a:ln>
    <a:effectLst/>
  </c:spPr>
  <c:txPr>
    <a:bodyPr/>
    <a:lstStyle/>
    <a:p>
      <a:pPr>
        <a:defRPr/>
      </a:pPr>
      <a:endParaRPr lang="ru-UA"/>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dirty="0" err="1"/>
              <a:t>Роздрібна</a:t>
            </a:r>
            <a:r>
              <a:rPr lang="ru-RU" baseline="0" dirty="0"/>
              <a:t> </a:t>
            </a:r>
            <a:r>
              <a:rPr lang="ru-RU" baseline="0" dirty="0" err="1"/>
              <a:t>торгівля</a:t>
            </a:r>
            <a:r>
              <a:rPr lang="ru-RU" baseline="0" dirty="0"/>
              <a:t> </a:t>
            </a:r>
            <a:r>
              <a:rPr lang="ru-RU" dirty="0"/>
              <a:t>$/м2 за </a:t>
            </a:r>
            <a:r>
              <a:rPr lang="ru-RU" dirty="0" err="1"/>
              <a:t>рік</a:t>
            </a:r>
            <a:endParaRPr lang="ru-R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UA"/>
        </a:p>
      </c:txPr>
    </c:title>
    <c:autoTitleDeleted val="0"/>
    <c:plotArea>
      <c:layout/>
      <c:barChart>
        <c:barDir val="col"/>
        <c:grouping val="clustered"/>
        <c:varyColors val="0"/>
        <c:ser>
          <c:idx val="0"/>
          <c:order val="0"/>
          <c:tx>
            <c:strRef>
              <c:f>Розница!$T$57</c:f>
              <c:strCache>
                <c:ptCount val="1"/>
                <c:pt idx="0">
                  <c:v>$/м2 за рік</c:v>
                </c:pt>
              </c:strCache>
            </c:strRef>
          </c:tx>
          <c:spPr>
            <a:solidFill>
              <a:srgbClr val="C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Розница!$S$58:$S$62</c:f>
              <c:strCache>
                <c:ptCount val="5"/>
                <c:pt idx="0">
                  <c:v>Прага</c:v>
                </c:pt>
                <c:pt idx="1">
                  <c:v>Варшава</c:v>
                </c:pt>
                <c:pt idx="2">
                  <c:v>Київ</c:v>
                </c:pt>
                <c:pt idx="3">
                  <c:v>Будапешт</c:v>
                </c:pt>
                <c:pt idx="4">
                  <c:v>Бухарест</c:v>
                </c:pt>
              </c:strCache>
            </c:strRef>
          </c:cat>
          <c:val>
            <c:numRef>
              <c:f>Розница!$T$58:$T$62</c:f>
              <c:numCache>
                <c:formatCode>0.0</c:formatCode>
                <c:ptCount val="5"/>
                <c:pt idx="0">
                  <c:v>16582.216558046104</c:v>
                </c:pt>
                <c:pt idx="1">
                  <c:v>33963.869144825563</c:v>
                </c:pt>
                <c:pt idx="2">
                  <c:v>11732.946986729083</c:v>
                </c:pt>
                <c:pt idx="3">
                  <c:v>19569.78532899823</c:v>
                </c:pt>
                <c:pt idx="4">
                  <c:v>14606.115031339441</c:v>
                </c:pt>
              </c:numCache>
            </c:numRef>
          </c:val>
          <c:extLst>
            <c:ext xmlns:c16="http://schemas.microsoft.com/office/drawing/2014/chart" uri="{C3380CC4-5D6E-409C-BE32-E72D297353CC}">
              <c16:uniqueId val="{00000000-9834-1F40-9791-A4E8C53BA557}"/>
            </c:ext>
          </c:extLst>
        </c:ser>
        <c:dLbls>
          <c:showLegendKey val="0"/>
          <c:showVal val="0"/>
          <c:showCatName val="0"/>
          <c:showSerName val="0"/>
          <c:showPercent val="0"/>
          <c:showBubbleSize val="0"/>
        </c:dLbls>
        <c:gapWidth val="500"/>
        <c:overlap val="-61"/>
        <c:axId val="1837222736"/>
        <c:axId val="1837224464"/>
      </c:barChart>
      <c:catAx>
        <c:axId val="183722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1837224464"/>
        <c:crosses val="autoZero"/>
        <c:auto val="1"/>
        <c:lblAlgn val="ctr"/>
        <c:lblOffset val="100"/>
        <c:noMultiLvlLbl val="0"/>
      </c:catAx>
      <c:valAx>
        <c:axId val="1837224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1837222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dirty="0" err="1"/>
              <a:t>Роздрібна</a:t>
            </a:r>
            <a:r>
              <a:rPr lang="ru-RU" baseline="0" dirty="0"/>
              <a:t> </a:t>
            </a:r>
            <a:r>
              <a:rPr lang="ru-RU" baseline="0" dirty="0" err="1"/>
              <a:t>торгівля</a:t>
            </a:r>
            <a:r>
              <a:rPr lang="ru-RU" dirty="0"/>
              <a:t>$/м2 за </a:t>
            </a:r>
            <a:r>
              <a:rPr lang="ru-RU" dirty="0" err="1"/>
              <a:t>місяць</a:t>
            </a:r>
            <a:endParaRPr lang="ru-R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UA"/>
        </a:p>
      </c:txPr>
    </c:title>
    <c:autoTitleDeleted val="0"/>
    <c:plotArea>
      <c:layout/>
      <c:barChart>
        <c:barDir val="col"/>
        <c:grouping val="clustered"/>
        <c:varyColors val="0"/>
        <c:ser>
          <c:idx val="0"/>
          <c:order val="0"/>
          <c:tx>
            <c:strRef>
              <c:f>Розница!$U$57</c:f>
              <c:strCache>
                <c:ptCount val="1"/>
                <c:pt idx="0">
                  <c:v>$/м2 за місяць</c:v>
                </c:pt>
              </c:strCache>
            </c:strRef>
          </c:tx>
          <c:spPr>
            <a:solidFill>
              <a:srgbClr val="C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Розница!$S$58:$S$62</c:f>
              <c:strCache>
                <c:ptCount val="5"/>
                <c:pt idx="0">
                  <c:v>Прага</c:v>
                </c:pt>
                <c:pt idx="1">
                  <c:v>Варшава</c:v>
                </c:pt>
                <c:pt idx="2">
                  <c:v>Київ</c:v>
                </c:pt>
                <c:pt idx="3">
                  <c:v>Будапешт</c:v>
                </c:pt>
                <c:pt idx="4">
                  <c:v>Бухарест</c:v>
                </c:pt>
              </c:strCache>
            </c:strRef>
          </c:cat>
          <c:val>
            <c:numRef>
              <c:f>Розница!$U$58:$U$62</c:f>
              <c:numCache>
                <c:formatCode>General</c:formatCode>
                <c:ptCount val="5"/>
                <c:pt idx="0">
                  <c:v>1381.8513798371753</c:v>
                </c:pt>
                <c:pt idx="1">
                  <c:v>2830.3224287354637</c:v>
                </c:pt>
                <c:pt idx="2">
                  <c:v>977.7455822274236</c:v>
                </c:pt>
                <c:pt idx="3">
                  <c:v>1630.8154440831859</c:v>
                </c:pt>
                <c:pt idx="4">
                  <c:v>1217.1762526116202</c:v>
                </c:pt>
              </c:numCache>
            </c:numRef>
          </c:val>
          <c:extLst>
            <c:ext xmlns:c16="http://schemas.microsoft.com/office/drawing/2014/chart" uri="{C3380CC4-5D6E-409C-BE32-E72D297353CC}">
              <c16:uniqueId val="{00000000-A371-0647-B225-19019DEAEA84}"/>
            </c:ext>
          </c:extLst>
        </c:ser>
        <c:dLbls>
          <c:showLegendKey val="0"/>
          <c:showVal val="0"/>
          <c:showCatName val="0"/>
          <c:showSerName val="0"/>
          <c:showPercent val="0"/>
          <c:showBubbleSize val="0"/>
        </c:dLbls>
        <c:gapWidth val="500"/>
        <c:overlap val="-61"/>
        <c:axId val="1837222736"/>
        <c:axId val="1837224464"/>
      </c:barChart>
      <c:catAx>
        <c:axId val="183722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1837224464"/>
        <c:crosses val="autoZero"/>
        <c:auto val="1"/>
        <c:lblAlgn val="ctr"/>
        <c:lblOffset val="100"/>
        <c:noMultiLvlLbl val="0"/>
      </c:catAx>
      <c:valAx>
        <c:axId val="1837224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1837222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UA"/>
        </a:p>
      </c:txPr>
    </c:title>
    <c:autoTitleDeleted val="0"/>
    <c:plotArea>
      <c:layout/>
      <c:lineChart>
        <c:grouping val="standard"/>
        <c:varyColors val="0"/>
        <c:ser>
          <c:idx val="0"/>
          <c:order val="0"/>
          <c:tx>
            <c:strRef>
              <c:f>Розница!$N$1</c:f>
              <c:strCache>
                <c:ptCount val="1"/>
                <c:pt idx="0">
                  <c:v>Динаміка вакантності</c:v>
                </c:pt>
              </c:strCache>
            </c:strRef>
          </c:tx>
          <c:spPr>
            <a:ln w="53975" cap="rnd">
              <a:gradFill flip="none" rotWithShape="1">
                <a:gsLst>
                  <a:gs pos="28000">
                    <a:schemeClr val="bg2">
                      <a:lumMod val="25000"/>
                    </a:schemeClr>
                  </a:gs>
                  <a:gs pos="0">
                    <a:srgbClr val="C00000"/>
                  </a:gs>
                </a:gsLst>
                <a:lin ang="10800000" scaled="1"/>
                <a:tileRect/>
              </a:gradFill>
              <a:round/>
            </a:ln>
            <a:effectLst/>
          </c:spPr>
          <c:marker>
            <c:symbol val="circle"/>
            <c:size val="5"/>
            <c:spPr>
              <a:solidFill>
                <a:schemeClr val="bg2">
                  <a:lumMod val="25000"/>
                </a:schemeClr>
              </a:solidFill>
              <a:ln w="9525">
                <a:solidFill>
                  <a:schemeClr val="bg2">
                    <a:lumMod val="25000"/>
                  </a:schemeClr>
                </a:solidFill>
              </a:ln>
              <a:effectLst/>
            </c:spPr>
          </c:marker>
          <c:dLbls>
            <c:dLbl>
              <c:idx val="1"/>
              <c:layout>
                <c:manualLayout>
                  <c:x val="-3.6585139986905602E-2"/>
                  <c:y val="-8.75542437217989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63-754F-BFED-C3C1F79096A3}"/>
                </c:ext>
              </c:extLst>
            </c:dLbl>
            <c:dLbl>
              <c:idx val="2"/>
              <c:layout>
                <c:manualLayout>
                  <c:x val="-3.3667299161334915E-2"/>
                  <c:y val="5.77841539578329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63-754F-BFED-C3C1F79096A3}"/>
                </c:ext>
              </c:extLst>
            </c:dLbl>
            <c:dLbl>
              <c:idx val="3"/>
              <c:layout>
                <c:manualLayout>
                  <c:x val="-2.3547230127119425E-2"/>
                  <c:y val="5.7347246161767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63-754F-BFED-C3C1F79096A3}"/>
                </c:ext>
              </c:extLst>
            </c:dLbl>
            <c:dLbl>
              <c:idx val="5"/>
              <c:layout>
                <c:manualLayout>
                  <c:x val="-3.5792283688521227E-2"/>
                  <c:y val="6.47438992801615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63-754F-BFED-C3C1F79096A3}"/>
                </c:ext>
              </c:extLst>
            </c:dLbl>
            <c:dLbl>
              <c:idx val="7"/>
              <c:layout>
                <c:manualLayout>
                  <c:x val="-4.2465580899587144E-2"/>
                  <c:y val="7.30139682580289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63-754F-BFED-C3C1F79096A3}"/>
                </c:ext>
              </c:extLst>
            </c:dLbl>
            <c:dLbl>
              <c:idx val="8"/>
              <c:layout>
                <c:manualLayout>
                  <c:x val="-2.7786858248653439E-2"/>
                  <c:y val="6.4743899280161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63-754F-BFED-C3C1F79096A3}"/>
                </c:ext>
              </c:extLst>
            </c:dLbl>
            <c:dLbl>
              <c:idx val="9"/>
              <c:layout>
                <c:manualLayout>
                  <c:x val="-7.8537347781572661E-2"/>
                  <c:y val="-2.90694986352067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963-754F-BFED-C3C1F79096A3}"/>
                </c:ext>
              </c:extLst>
            </c:dLbl>
            <c:dLbl>
              <c:idx val="11"/>
              <c:layout>
                <c:manualLayout>
                  <c:x val="-3.5864361533829041E-2"/>
                  <c:y val="7.2577060461963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63-754F-BFED-C3C1F79096A3}"/>
                </c:ext>
              </c:extLst>
            </c:dLbl>
            <c:dLbl>
              <c:idx val="13"/>
              <c:layout>
                <c:manualLayout>
                  <c:x val="-3.8463022521934495E-2"/>
                  <c:y val="7.0257411842959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63-754F-BFED-C3C1F79096A3}"/>
                </c:ext>
              </c:extLst>
            </c:dLbl>
            <c:dLbl>
              <c:idx val="14"/>
              <c:layout>
                <c:manualLayout>
                  <c:x val="-5.4622968045282792E-2"/>
                  <c:y val="-5.29829649930126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63-754F-BFED-C3C1F79096A3}"/>
                </c:ext>
              </c:extLst>
            </c:dLbl>
            <c:spPr>
              <a:noFill/>
              <a:ln>
                <a:noFill/>
              </a:ln>
              <a:effectLst/>
            </c:spPr>
            <c:txPr>
              <a:bodyPr rot="0" spcFirstLastPara="1" vertOverflow="ellipsis" vert="horz" wrap="square" anchor="ctr" anchorCtr="1"/>
              <a:lstStyle/>
              <a:p>
                <a:pPr>
                  <a:defRPr sz="1100" b="0" i="1" u="none" strike="noStrike" kern="1200" baseline="0">
                    <a:solidFill>
                      <a:schemeClr val="tx1">
                        <a:lumMod val="75000"/>
                        <a:lumOff val="25000"/>
                      </a:schemeClr>
                    </a:solidFill>
                    <a:latin typeface="+mn-lt"/>
                    <a:ea typeface="+mn-ea"/>
                    <a:cs typeface="+mn-cs"/>
                  </a:defRPr>
                </a:pPr>
                <a:endParaRPr lang="ru-UA"/>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Розница!$M$2:$M$17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Розница!$N$2:$N$17</c:f>
              <c:numCache>
                <c:formatCode>0.0%</c:formatCode>
                <c:ptCount val="16"/>
                <c:pt idx="0">
                  <c:v>2.5000000000000001E-2</c:v>
                </c:pt>
                <c:pt idx="1">
                  <c:v>8.0000000000000002E-3</c:v>
                </c:pt>
                <c:pt idx="2">
                  <c:v>1.4999999999999999E-2</c:v>
                </c:pt>
                <c:pt idx="3">
                  <c:v>1.7999999999999999E-2</c:v>
                </c:pt>
                <c:pt idx="4">
                  <c:v>7.4999999999999997E-2</c:v>
                </c:pt>
                <c:pt idx="5">
                  <c:v>5.8999999999999997E-2</c:v>
                </c:pt>
                <c:pt idx="6">
                  <c:v>0.06</c:v>
                </c:pt>
                <c:pt idx="7">
                  <c:v>6.3E-2</c:v>
                </c:pt>
                <c:pt idx="8">
                  <c:v>6.0999999999999999E-2</c:v>
                </c:pt>
                <c:pt idx="9">
                  <c:v>7.3999999999999996E-2</c:v>
                </c:pt>
                <c:pt idx="10">
                  <c:v>8.3000000000000004E-2</c:v>
                </c:pt>
                <c:pt idx="11">
                  <c:v>7.3999999999999996E-2</c:v>
                </c:pt>
                <c:pt idx="12">
                  <c:v>0.17</c:v>
                </c:pt>
                <c:pt idx="13">
                  <c:v>7.9000000000000001E-2</c:v>
                </c:pt>
                <c:pt idx="14">
                  <c:v>9.4E-2</c:v>
                </c:pt>
                <c:pt idx="15">
                  <c:v>8.7999999999999995E-2</c:v>
                </c:pt>
              </c:numCache>
            </c:numRef>
          </c:val>
          <c:smooth val="0"/>
          <c:extLst>
            <c:ext xmlns:c16="http://schemas.microsoft.com/office/drawing/2014/chart" uri="{C3380CC4-5D6E-409C-BE32-E72D297353CC}">
              <c16:uniqueId val="{00000000-4963-754F-BFED-C3C1F79096A3}"/>
            </c:ext>
          </c:extLst>
        </c:ser>
        <c:dLbls>
          <c:dLblPos val="t"/>
          <c:showLegendKey val="0"/>
          <c:showVal val="1"/>
          <c:showCatName val="0"/>
          <c:showSerName val="0"/>
          <c:showPercent val="0"/>
          <c:showBubbleSize val="0"/>
        </c:dLbls>
        <c:marker val="1"/>
        <c:smooth val="0"/>
        <c:axId val="1965624608"/>
        <c:axId val="1965570912"/>
      </c:lineChart>
      <c:catAx>
        <c:axId val="19656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UA"/>
          </a:p>
        </c:txPr>
        <c:crossAx val="1965570912"/>
        <c:crosses val="autoZero"/>
        <c:auto val="1"/>
        <c:lblAlgn val="ctr"/>
        <c:lblOffset val="100"/>
        <c:noMultiLvlLbl val="0"/>
      </c:catAx>
      <c:valAx>
        <c:axId val="1965570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UA"/>
          </a:p>
        </c:txPr>
        <c:crossAx val="196562460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ru-UA"/>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ru-RU" sz="1600"/>
              <a:t>Орендні ставки на найкращі торгові</a:t>
            </a:r>
            <a:r>
              <a:rPr lang="ru-RU" sz="1600" baseline="0"/>
              <a:t> приміщення</a:t>
            </a:r>
            <a:r>
              <a:rPr lang="ru-RU" sz="1600"/>
              <a:t>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UA"/>
        </a:p>
      </c:txPr>
    </c:title>
    <c:autoTitleDeleted val="0"/>
    <c:plotArea>
      <c:layout/>
      <c:barChart>
        <c:barDir val="col"/>
        <c:grouping val="clustered"/>
        <c:varyColors val="0"/>
        <c:ser>
          <c:idx val="0"/>
          <c:order val="0"/>
          <c:tx>
            <c:strRef>
              <c:f>Розница!$H$61</c:f>
              <c:strCache>
                <c:ptCount val="1"/>
                <c:pt idx="0">
                  <c:v>Середня орендна ставка, $/кв. м.</c:v>
                </c:pt>
              </c:strCache>
            </c:strRef>
          </c:tx>
          <c:spPr>
            <a:solidFill>
              <a:schemeClr val="bg2">
                <a:lumMod val="50000"/>
              </a:schemeClr>
            </a:solidFill>
            <a:ln>
              <a:noFill/>
            </a:ln>
            <a:effectLst/>
          </c:spPr>
          <c:invertIfNegative val="0"/>
          <c:dLbls>
            <c:dLbl>
              <c:idx val="3"/>
              <c:layout>
                <c:manualLayout>
                  <c:x val="0"/>
                  <c:y val="0.102941186403927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76-4F47-8CB0-5AF2D211CFF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Розница!$G$62:$G$67</c:f>
              <c:numCache>
                <c:formatCode>General</c:formatCode>
                <c:ptCount val="6"/>
                <c:pt idx="0">
                  <c:v>2018</c:v>
                </c:pt>
                <c:pt idx="1">
                  <c:v>2019</c:v>
                </c:pt>
                <c:pt idx="2">
                  <c:v>2020</c:v>
                </c:pt>
                <c:pt idx="3">
                  <c:v>2021</c:v>
                </c:pt>
                <c:pt idx="4">
                  <c:v>2022</c:v>
                </c:pt>
                <c:pt idx="5">
                  <c:v>2023</c:v>
                </c:pt>
              </c:numCache>
            </c:numRef>
          </c:cat>
          <c:val>
            <c:numRef>
              <c:f>Розница!$H$62:$H$67</c:f>
              <c:numCache>
                <c:formatCode>General</c:formatCode>
                <c:ptCount val="6"/>
                <c:pt idx="0">
                  <c:v>85</c:v>
                </c:pt>
                <c:pt idx="1">
                  <c:v>100</c:v>
                </c:pt>
                <c:pt idx="2">
                  <c:v>65</c:v>
                </c:pt>
                <c:pt idx="3">
                  <c:v>65</c:v>
                </c:pt>
                <c:pt idx="4">
                  <c:v>50</c:v>
                </c:pt>
                <c:pt idx="5">
                  <c:v>60</c:v>
                </c:pt>
              </c:numCache>
            </c:numRef>
          </c:val>
          <c:extLst>
            <c:ext xmlns:c16="http://schemas.microsoft.com/office/drawing/2014/chart" uri="{C3380CC4-5D6E-409C-BE32-E72D297353CC}">
              <c16:uniqueId val="{00000000-95CA-E246-820A-A28CE5E5F3D5}"/>
            </c:ext>
          </c:extLst>
        </c:ser>
        <c:dLbls>
          <c:showLegendKey val="0"/>
          <c:showVal val="0"/>
          <c:showCatName val="0"/>
          <c:showSerName val="0"/>
          <c:showPercent val="0"/>
          <c:showBubbleSize val="0"/>
        </c:dLbls>
        <c:gapWidth val="219"/>
        <c:overlap val="-27"/>
        <c:axId val="254504703"/>
        <c:axId val="254447871"/>
      </c:barChart>
      <c:lineChart>
        <c:grouping val="standard"/>
        <c:varyColors val="0"/>
        <c:ser>
          <c:idx val="1"/>
          <c:order val="1"/>
          <c:tx>
            <c:strRef>
              <c:f>Розница!$I$61</c:f>
              <c:strCache>
                <c:ptCount val="1"/>
                <c:pt idx="0">
                  <c:v>Динаміка</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2"/>
              <c:layout>
                <c:manualLayout>
                  <c:x val="-3.6605821852582751E-2"/>
                  <c:y val="-8.9633809019782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76-4F47-8CB0-5AF2D211CFFE}"/>
                </c:ext>
              </c:extLst>
            </c:dLbl>
            <c:dLbl>
              <c:idx val="3"/>
              <c:layout>
                <c:manualLayout>
                  <c:x val="-2.743727298179718E-2"/>
                  <c:y val="-3.65012290123927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76-4F47-8CB0-5AF2D211CFFE}"/>
                </c:ext>
              </c:extLst>
            </c:dLbl>
            <c:dLbl>
              <c:idx val="5"/>
              <c:layout>
                <c:manualLayout>
                  <c:x val="-3.3611476532775346E-2"/>
                  <c:y val="-4.35098061607640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CA-E246-820A-A28CE5E5F3D5}"/>
                </c:ext>
              </c:extLst>
            </c:dLbl>
            <c:spPr>
              <a:noFill/>
              <a:ln>
                <a:noFill/>
              </a:ln>
              <a:effectLst/>
            </c:spPr>
            <c:txPr>
              <a:bodyPr rot="0" spcFirstLastPara="1" vertOverflow="ellipsis" vert="horz" wrap="square" lIns="38100" tIns="19050" rIns="38100" bIns="19050" anchor="ctr" anchorCtr="1">
                <a:spAutoFit/>
              </a:bodyPr>
              <a:lstStyle/>
              <a:p>
                <a:pPr>
                  <a:defRPr sz="1000" b="0" i="1" u="none" strike="noStrike" kern="1200" baseline="0">
                    <a:solidFill>
                      <a:schemeClr val="tx1">
                        <a:lumMod val="75000"/>
                        <a:lumOff val="25000"/>
                      </a:schemeClr>
                    </a:solidFill>
                    <a:latin typeface="+mn-lt"/>
                    <a:ea typeface="+mn-ea"/>
                    <a:cs typeface="+mn-cs"/>
                  </a:defRPr>
                </a:pPr>
                <a:endParaRPr lang="ru-UA"/>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Розница!$G$62:$G$67</c:f>
              <c:numCache>
                <c:formatCode>General</c:formatCode>
                <c:ptCount val="6"/>
                <c:pt idx="0">
                  <c:v>2018</c:v>
                </c:pt>
                <c:pt idx="1">
                  <c:v>2019</c:v>
                </c:pt>
                <c:pt idx="2">
                  <c:v>2020</c:v>
                </c:pt>
                <c:pt idx="3">
                  <c:v>2021</c:v>
                </c:pt>
                <c:pt idx="4">
                  <c:v>2022</c:v>
                </c:pt>
                <c:pt idx="5">
                  <c:v>2023</c:v>
                </c:pt>
              </c:numCache>
            </c:numRef>
          </c:cat>
          <c:val>
            <c:numRef>
              <c:f>Розница!$I$62:$I$67</c:f>
              <c:numCache>
                <c:formatCode>0%</c:formatCode>
                <c:ptCount val="6"/>
                <c:pt idx="1">
                  <c:v>0.17647058823529416</c:v>
                </c:pt>
                <c:pt idx="2">
                  <c:v>-0.35</c:v>
                </c:pt>
                <c:pt idx="3">
                  <c:v>0</c:v>
                </c:pt>
                <c:pt idx="4">
                  <c:v>-0.23076923076923073</c:v>
                </c:pt>
                <c:pt idx="5">
                  <c:v>0.19999999999999996</c:v>
                </c:pt>
              </c:numCache>
            </c:numRef>
          </c:val>
          <c:smooth val="0"/>
          <c:extLst>
            <c:ext xmlns:c16="http://schemas.microsoft.com/office/drawing/2014/chart" uri="{C3380CC4-5D6E-409C-BE32-E72D297353CC}">
              <c16:uniqueId val="{00000001-95CA-E246-820A-A28CE5E5F3D5}"/>
            </c:ext>
          </c:extLst>
        </c:ser>
        <c:dLbls>
          <c:showLegendKey val="0"/>
          <c:showVal val="0"/>
          <c:showCatName val="0"/>
          <c:showSerName val="0"/>
          <c:showPercent val="0"/>
          <c:showBubbleSize val="0"/>
        </c:dLbls>
        <c:marker val="1"/>
        <c:smooth val="0"/>
        <c:axId val="105095631"/>
        <c:axId val="1557100720"/>
      </c:lineChart>
      <c:catAx>
        <c:axId val="254504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254447871"/>
        <c:crosses val="autoZero"/>
        <c:auto val="1"/>
        <c:lblAlgn val="ctr"/>
        <c:lblOffset val="100"/>
        <c:noMultiLvlLbl val="0"/>
      </c:catAx>
      <c:valAx>
        <c:axId val="2544478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254504703"/>
        <c:crosses val="autoZero"/>
        <c:crossBetween val="between"/>
      </c:valAx>
      <c:valAx>
        <c:axId val="1557100720"/>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crossAx val="105095631"/>
        <c:crosses val="max"/>
        <c:crossBetween val="between"/>
      </c:valAx>
      <c:catAx>
        <c:axId val="105095631"/>
        <c:scaling>
          <c:orientation val="minMax"/>
        </c:scaling>
        <c:delete val="1"/>
        <c:axPos val="b"/>
        <c:numFmt formatCode="General" sourceLinked="1"/>
        <c:majorTickMark val="none"/>
        <c:minorTickMark val="none"/>
        <c:tickLblPos val="nextTo"/>
        <c:crossAx val="15571007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UA"/>
        </a:p>
      </c:txPr>
    </c:legend>
    <c:plotVisOnly val="1"/>
    <c:dispBlanksAs val="gap"/>
    <c:showDLblsOverMax val="0"/>
  </c:chart>
  <c:spPr>
    <a:noFill/>
    <a:ln>
      <a:noFill/>
    </a:ln>
    <a:effectLst/>
  </c:spPr>
  <c:txPr>
    <a:bodyPr/>
    <a:lstStyle/>
    <a:p>
      <a:pPr>
        <a:defRPr/>
      </a:pPr>
      <a:endParaRPr lang="ru-UA"/>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ru-UA"/>
        </a:p>
      </c:txPr>
    </c:title>
    <c:autoTitleDeleted val="0"/>
    <c:plotArea>
      <c:layout/>
      <c:barChart>
        <c:barDir val="col"/>
        <c:grouping val="clustered"/>
        <c:varyColors val="0"/>
        <c:ser>
          <c:idx val="0"/>
          <c:order val="0"/>
          <c:tx>
            <c:strRef>
              <c:f>Розница!$C$103</c:f>
              <c:strCache>
                <c:ptCount val="1"/>
                <c:pt idx="0">
                  <c:v>Динаміка діючих обʼєктів рітейлу </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Розница!$B$104:$B$111</c:f>
              <c:strCache>
                <c:ptCount val="8"/>
                <c:pt idx="0">
                  <c:v>I.22</c:v>
                </c:pt>
                <c:pt idx="1">
                  <c:v>II.22</c:v>
                </c:pt>
                <c:pt idx="2">
                  <c:v>III.22</c:v>
                </c:pt>
                <c:pt idx="3">
                  <c:v>IV.22</c:v>
                </c:pt>
                <c:pt idx="4">
                  <c:v>I.23</c:v>
                </c:pt>
                <c:pt idx="5">
                  <c:v>II.23</c:v>
                </c:pt>
                <c:pt idx="6">
                  <c:v>III.23</c:v>
                </c:pt>
                <c:pt idx="7">
                  <c:v>IV.23</c:v>
                </c:pt>
              </c:strCache>
            </c:strRef>
          </c:cat>
          <c:val>
            <c:numRef>
              <c:f>Розница!$C$104:$C$111</c:f>
              <c:numCache>
                <c:formatCode>0%</c:formatCode>
                <c:ptCount val="8"/>
                <c:pt idx="0">
                  <c:v>0.75</c:v>
                </c:pt>
                <c:pt idx="1">
                  <c:v>0.84</c:v>
                </c:pt>
                <c:pt idx="2">
                  <c:v>0.9</c:v>
                </c:pt>
                <c:pt idx="3">
                  <c:v>0.92</c:v>
                </c:pt>
                <c:pt idx="4">
                  <c:v>0.95</c:v>
                </c:pt>
                <c:pt idx="5">
                  <c:v>0.97</c:v>
                </c:pt>
                <c:pt idx="6">
                  <c:v>0.98</c:v>
                </c:pt>
                <c:pt idx="7">
                  <c:v>0.99</c:v>
                </c:pt>
              </c:numCache>
            </c:numRef>
          </c:val>
          <c:extLst>
            <c:ext xmlns:c16="http://schemas.microsoft.com/office/drawing/2014/chart" uri="{C3380CC4-5D6E-409C-BE32-E72D297353CC}">
              <c16:uniqueId val="{00000000-5BD3-1742-98C2-6580F47E6018}"/>
            </c:ext>
          </c:extLst>
        </c:ser>
        <c:dLbls>
          <c:dLblPos val="outEnd"/>
          <c:showLegendKey val="0"/>
          <c:showVal val="1"/>
          <c:showCatName val="0"/>
          <c:showSerName val="0"/>
          <c:showPercent val="0"/>
          <c:showBubbleSize val="0"/>
        </c:dLbls>
        <c:gapWidth val="150"/>
        <c:axId val="1485132527"/>
        <c:axId val="1123972224"/>
      </c:barChart>
      <c:catAx>
        <c:axId val="148513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UA"/>
          </a:p>
        </c:txPr>
        <c:crossAx val="1123972224"/>
        <c:crosses val="autoZero"/>
        <c:auto val="1"/>
        <c:lblAlgn val="ctr"/>
        <c:lblOffset val="100"/>
        <c:noMultiLvlLbl val="0"/>
      </c:catAx>
      <c:valAx>
        <c:axId val="1123972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UA"/>
          </a:p>
        </c:txPr>
        <c:crossAx val="1485132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ru-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0BCF2-7CEC-8B42-818C-C8D2F41AFC53}" type="datetimeFigureOut">
              <a:rPr lang="uk-UA" smtClean="0"/>
              <a:t>05.06.24</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57A6C-17DB-FB43-9376-EEA209771208}" type="slidenum">
              <a:rPr lang="uk-UA" smtClean="0"/>
              <a:t>‹#›</a:t>
            </a:fld>
            <a:endParaRPr lang="uk-UA"/>
          </a:p>
        </p:txBody>
      </p:sp>
    </p:spTree>
    <p:extLst>
      <p:ext uri="{BB962C8B-B14F-4D97-AF65-F5344CB8AC3E}">
        <p14:creationId xmlns:p14="http://schemas.microsoft.com/office/powerpoint/2010/main" val="618647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658AFB5F-902B-D64B-A025-4FCFCE2392E5}" type="slidenum">
              <a:rPr lang="ru-UA" smtClean="0"/>
              <a:t>4</a:t>
            </a:fld>
            <a:endParaRPr lang="ru-UA"/>
          </a:p>
        </p:txBody>
      </p:sp>
    </p:spTree>
    <p:extLst>
      <p:ext uri="{BB962C8B-B14F-4D97-AF65-F5344CB8AC3E}">
        <p14:creationId xmlns:p14="http://schemas.microsoft.com/office/powerpoint/2010/main" val="371704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6A70C1-A9C7-D8E4-CB12-0F535E95BED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C2BBC46E-A4EB-74A0-8043-04EC37F73D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2B2D8CE1-C8BB-23AE-3252-3617F9BFB08D}"/>
              </a:ext>
            </a:extLst>
          </p:cNvPr>
          <p:cNvSpPr>
            <a:spLocks noGrp="1"/>
          </p:cNvSpPr>
          <p:nvPr>
            <p:ph type="dt" sz="half" idx="10"/>
          </p:nvPr>
        </p:nvSpPr>
        <p:spPr/>
        <p:txBody>
          <a:bodyPr/>
          <a:lstStyle/>
          <a:p>
            <a:fld id="{B525C532-2AED-4F4B-84B2-49E15FFF70CA}" type="datetimeFigureOut">
              <a:rPr lang="uk-UA" smtClean="0"/>
              <a:t>05.06.24</a:t>
            </a:fld>
            <a:endParaRPr lang="uk-UA"/>
          </a:p>
        </p:txBody>
      </p:sp>
      <p:sp>
        <p:nvSpPr>
          <p:cNvPr id="5" name="Нижний колонтитул 4">
            <a:extLst>
              <a:ext uri="{FF2B5EF4-FFF2-40B4-BE49-F238E27FC236}">
                <a16:creationId xmlns:a16="http://schemas.microsoft.com/office/drawing/2014/main" id="{33A78A87-8687-25BB-CF33-2EBEF109FE85}"/>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0B24F3CD-A107-31EA-3F15-341684B65A42}"/>
              </a:ext>
            </a:extLst>
          </p:cNvPr>
          <p:cNvSpPr>
            <a:spLocks noGrp="1"/>
          </p:cNvSpPr>
          <p:nvPr>
            <p:ph type="sldNum" sz="quarter" idx="12"/>
          </p:nvPr>
        </p:nvSpPr>
        <p:spPr/>
        <p:txBody>
          <a:bodyPr/>
          <a:lstStyle/>
          <a:p>
            <a:fld id="{89D9BE46-5F46-F24E-BFE0-82527BFC7BD8}" type="slidenum">
              <a:rPr lang="uk-UA" smtClean="0"/>
              <a:t>‹#›</a:t>
            </a:fld>
            <a:endParaRPr lang="uk-UA"/>
          </a:p>
        </p:txBody>
      </p:sp>
    </p:spTree>
    <p:extLst>
      <p:ext uri="{BB962C8B-B14F-4D97-AF65-F5344CB8AC3E}">
        <p14:creationId xmlns:p14="http://schemas.microsoft.com/office/powerpoint/2010/main" val="265326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A5A4EB-0065-85BC-38F5-43BD9C210832}"/>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890C5655-71C0-751A-D04C-183095E64F9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35D186D6-1BE7-597B-6311-58424336A9BD}"/>
              </a:ext>
            </a:extLst>
          </p:cNvPr>
          <p:cNvSpPr>
            <a:spLocks noGrp="1"/>
          </p:cNvSpPr>
          <p:nvPr>
            <p:ph type="dt" sz="half" idx="10"/>
          </p:nvPr>
        </p:nvSpPr>
        <p:spPr/>
        <p:txBody>
          <a:bodyPr/>
          <a:lstStyle/>
          <a:p>
            <a:fld id="{B525C532-2AED-4F4B-84B2-49E15FFF70CA}" type="datetimeFigureOut">
              <a:rPr lang="uk-UA" smtClean="0"/>
              <a:t>05.06.24</a:t>
            </a:fld>
            <a:endParaRPr lang="uk-UA"/>
          </a:p>
        </p:txBody>
      </p:sp>
      <p:sp>
        <p:nvSpPr>
          <p:cNvPr id="5" name="Нижний колонтитул 4">
            <a:extLst>
              <a:ext uri="{FF2B5EF4-FFF2-40B4-BE49-F238E27FC236}">
                <a16:creationId xmlns:a16="http://schemas.microsoft.com/office/drawing/2014/main" id="{40085F01-6931-493C-08D6-13311FE0BD6D}"/>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99C1528-8076-A6CC-0AC1-C153C9D855DA}"/>
              </a:ext>
            </a:extLst>
          </p:cNvPr>
          <p:cNvSpPr>
            <a:spLocks noGrp="1"/>
          </p:cNvSpPr>
          <p:nvPr>
            <p:ph type="sldNum" sz="quarter" idx="12"/>
          </p:nvPr>
        </p:nvSpPr>
        <p:spPr/>
        <p:txBody>
          <a:bodyPr/>
          <a:lstStyle/>
          <a:p>
            <a:fld id="{89D9BE46-5F46-F24E-BFE0-82527BFC7BD8}" type="slidenum">
              <a:rPr lang="uk-UA" smtClean="0"/>
              <a:t>‹#›</a:t>
            </a:fld>
            <a:endParaRPr lang="uk-UA"/>
          </a:p>
        </p:txBody>
      </p:sp>
    </p:spTree>
    <p:extLst>
      <p:ext uri="{BB962C8B-B14F-4D97-AF65-F5344CB8AC3E}">
        <p14:creationId xmlns:p14="http://schemas.microsoft.com/office/powerpoint/2010/main" val="1303750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7E07715-29FD-6FA3-3C7E-ABD2D14D7B6D}"/>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DBD42489-A8EA-9F94-B80F-5EA837814DE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3632DE34-2CAF-59AC-B21A-A36C9FE63EA6}"/>
              </a:ext>
            </a:extLst>
          </p:cNvPr>
          <p:cNvSpPr>
            <a:spLocks noGrp="1"/>
          </p:cNvSpPr>
          <p:nvPr>
            <p:ph type="dt" sz="half" idx="10"/>
          </p:nvPr>
        </p:nvSpPr>
        <p:spPr/>
        <p:txBody>
          <a:bodyPr/>
          <a:lstStyle/>
          <a:p>
            <a:fld id="{B525C532-2AED-4F4B-84B2-49E15FFF70CA}" type="datetimeFigureOut">
              <a:rPr lang="uk-UA" smtClean="0"/>
              <a:t>05.06.24</a:t>
            </a:fld>
            <a:endParaRPr lang="uk-UA"/>
          </a:p>
        </p:txBody>
      </p:sp>
      <p:sp>
        <p:nvSpPr>
          <p:cNvPr id="5" name="Нижний колонтитул 4">
            <a:extLst>
              <a:ext uri="{FF2B5EF4-FFF2-40B4-BE49-F238E27FC236}">
                <a16:creationId xmlns:a16="http://schemas.microsoft.com/office/drawing/2014/main" id="{7CB9CB6B-AC7C-1A5D-6381-D06A9EA6DA03}"/>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36528304-CEA3-0E13-105E-CC78A39A0E2D}"/>
              </a:ext>
            </a:extLst>
          </p:cNvPr>
          <p:cNvSpPr>
            <a:spLocks noGrp="1"/>
          </p:cNvSpPr>
          <p:nvPr>
            <p:ph type="sldNum" sz="quarter" idx="12"/>
          </p:nvPr>
        </p:nvSpPr>
        <p:spPr/>
        <p:txBody>
          <a:bodyPr/>
          <a:lstStyle/>
          <a:p>
            <a:fld id="{89D9BE46-5F46-F24E-BFE0-82527BFC7BD8}" type="slidenum">
              <a:rPr lang="uk-UA" smtClean="0"/>
              <a:t>‹#›</a:t>
            </a:fld>
            <a:endParaRPr lang="uk-UA"/>
          </a:p>
        </p:txBody>
      </p:sp>
    </p:spTree>
    <p:extLst>
      <p:ext uri="{BB962C8B-B14F-4D97-AF65-F5344CB8AC3E}">
        <p14:creationId xmlns:p14="http://schemas.microsoft.com/office/powerpoint/2010/main" val="397824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C81AB3-1AF6-FECD-32C8-E7E5DC25D2AA}"/>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61303EEE-6DCA-EF9C-F358-6194D153826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5273ED2D-0B92-BFC4-13E4-0EB80845D5D4}"/>
              </a:ext>
            </a:extLst>
          </p:cNvPr>
          <p:cNvSpPr>
            <a:spLocks noGrp="1"/>
          </p:cNvSpPr>
          <p:nvPr>
            <p:ph type="dt" sz="half" idx="10"/>
          </p:nvPr>
        </p:nvSpPr>
        <p:spPr/>
        <p:txBody>
          <a:bodyPr/>
          <a:lstStyle/>
          <a:p>
            <a:fld id="{B525C532-2AED-4F4B-84B2-49E15FFF70CA}" type="datetimeFigureOut">
              <a:rPr lang="uk-UA" smtClean="0"/>
              <a:t>05.06.24</a:t>
            </a:fld>
            <a:endParaRPr lang="uk-UA"/>
          </a:p>
        </p:txBody>
      </p:sp>
      <p:sp>
        <p:nvSpPr>
          <p:cNvPr id="5" name="Нижний колонтитул 4">
            <a:extLst>
              <a:ext uri="{FF2B5EF4-FFF2-40B4-BE49-F238E27FC236}">
                <a16:creationId xmlns:a16="http://schemas.microsoft.com/office/drawing/2014/main" id="{4D1A6DE1-E550-C03C-FABF-BB629E8E5271}"/>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B0A88DE4-CBDD-15F1-51F4-5E36A59057B2}"/>
              </a:ext>
            </a:extLst>
          </p:cNvPr>
          <p:cNvSpPr>
            <a:spLocks noGrp="1"/>
          </p:cNvSpPr>
          <p:nvPr>
            <p:ph type="sldNum" sz="quarter" idx="12"/>
          </p:nvPr>
        </p:nvSpPr>
        <p:spPr/>
        <p:txBody>
          <a:bodyPr/>
          <a:lstStyle/>
          <a:p>
            <a:fld id="{89D9BE46-5F46-F24E-BFE0-82527BFC7BD8}" type="slidenum">
              <a:rPr lang="uk-UA" smtClean="0"/>
              <a:t>‹#›</a:t>
            </a:fld>
            <a:endParaRPr lang="uk-UA"/>
          </a:p>
        </p:txBody>
      </p:sp>
    </p:spTree>
    <p:extLst>
      <p:ext uri="{BB962C8B-B14F-4D97-AF65-F5344CB8AC3E}">
        <p14:creationId xmlns:p14="http://schemas.microsoft.com/office/powerpoint/2010/main" val="144658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CEEEBD-A90F-7A12-5FBA-20F95719891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68A55178-7E64-753B-ACD6-28F40FB6E1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3582881-9C29-DEC0-B677-C6E19417182F}"/>
              </a:ext>
            </a:extLst>
          </p:cNvPr>
          <p:cNvSpPr>
            <a:spLocks noGrp="1"/>
          </p:cNvSpPr>
          <p:nvPr>
            <p:ph type="dt" sz="half" idx="10"/>
          </p:nvPr>
        </p:nvSpPr>
        <p:spPr/>
        <p:txBody>
          <a:bodyPr/>
          <a:lstStyle/>
          <a:p>
            <a:fld id="{B525C532-2AED-4F4B-84B2-49E15FFF70CA}" type="datetimeFigureOut">
              <a:rPr lang="uk-UA" smtClean="0"/>
              <a:t>05.06.24</a:t>
            </a:fld>
            <a:endParaRPr lang="uk-UA"/>
          </a:p>
        </p:txBody>
      </p:sp>
      <p:sp>
        <p:nvSpPr>
          <p:cNvPr id="5" name="Нижний колонтитул 4">
            <a:extLst>
              <a:ext uri="{FF2B5EF4-FFF2-40B4-BE49-F238E27FC236}">
                <a16:creationId xmlns:a16="http://schemas.microsoft.com/office/drawing/2014/main" id="{882517FD-6599-C4C6-C5BB-73FBB6357BEA}"/>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D3E597FD-364C-6298-2CFE-C885411931DE}"/>
              </a:ext>
            </a:extLst>
          </p:cNvPr>
          <p:cNvSpPr>
            <a:spLocks noGrp="1"/>
          </p:cNvSpPr>
          <p:nvPr>
            <p:ph type="sldNum" sz="quarter" idx="12"/>
          </p:nvPr>
        </p:nvSpPr>
        <p:spPr/>
        <p:txBody>
          <a:bodyPr/>
          <a:lstStyle/>
          <a:p>
            <a:fld id="{89D9BE46-5F46-F24E-BFE0-82527BFC7BD8}" type="slidenum">
              <a:rPr lang="uk-UA" smtClean="0"/>
              <a:t>‹#›</a:t>
            </a:fld>
            <a:endParaRPr lang="uk-UA"/>
          </a:p>
        </p:txBody>
      </p:sp>
    </p:spTree>
    <p:extLst>
      <p:ext uri="{BB962C8B-B14F-4D97-AF65-F5344CB8AC3E}">
        <p14:creationId xmlns:p14="http://schemas.microsoft.com/office/powerpoint/2010/main" val="408496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CB7D01-8F18-89DD-DF3E-C67F9608940E}"/>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7F5E949E-973C-8B53-7845-127F61384EF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831FC512-26CA-A54C-E76A-71CCA687AEC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3129A249-FCF3-AC60-4377-1A5DE85343CB}"/>
              </a:ext>
            </a:extLst>
          </p:cNvPr>
          <p:cNvSpPr>
            <a:spLocks noGrp="1"/>
          </p:cNvSpPr>
          <p:nvPr>
            <p:ph type="dt" sz="half" idx="10"/>
          </p:nvPr>
        </p:nvSpPr>
        <p:spPr/>
        <p:txBody>
          <a:bodyPr/>
          <a:lstStyle/>
          <a:p>
            <a:fld id="{B525C532-2AED-4F4B-84B2-49E15FFF70CA}" type="datetimeFigureOut">
              <a:rPr lang="uk-UA" smtClean="0"/>
              <a:t>05.06.24</a:t>
            </a:fld>
            <a:endParaRPr lang="uk-UA"/>
          </a:p>
        </p:txBody>
      </p:sp>
      <p:sp>
        <p:nvSpPr>
          <p:cNvPr id="6" name="Нижний колонтитул 5">
            <a:extLst>
              <a:ext uri="{FF2B5EF4-FFF2-40B4-BE49-F238E27FC236}">
                <a16:creationId xmlns:a16="http://schemas.microsoft.com/office/drawing/2014/main" id="{CF93B826-8B30-0CA7-5840-D0132BEA87ED}"/>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F1F4E0F4-9200-C3C1-8E6B-84B30968E4A6}"/>
              </a:ext>
            </a:extLst>
          </p:cNvPr>
          <p:cNvSpPr>
            <a:spLocks noGrp="1"/>
          </p:cNvSpPr>
          <p:nvPr>
            <p:ph type="sldNum" sz="quarter" idx="12"/>
          </p:nvPr>
        </p:nvSpPr>
        <p:spPr/>
        <p:txBody>
          <a:bodyPr/>
          <a:lstStyle/>
          <a:p>
            <a:fld id="{89D9BE46-5F46-F24E-BFE0-82527BFC7BD8}" type="slidenum">
              <a:rPr lang="uk-UA" smtClean="0"/>
              <a:t>‹#›</a:t>
            </a:fld>
            <a:endParaRPr lang="uk-UA"/>
          </a:p>
        </p:txBody>
      </p:sp>
    </p:spTree>
    <p:extLst>
      <p:ext uri="{BB962C8B-B14F-4D97-AF65-F5344CB8AC3E}">
        <p14:creationId xmlns:p14="http://schemas.microsoft.com/office/powerpoint/2010/main" val="27076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DAFB96-E005-ED73-06F5-B5A25041BA9A}"/>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60814D05-AACC-9EC2-72D2-DD25B5273E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9AD65FB-7DB2-F41A-2270-0E7A05A366F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3DAB7080-A56C-C49F-FE49-9AE1EB2527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4E104E9-E499-402B-F98F-ACC687FACD0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7EDF9F51-55D7-B1E9-3F02-205D766AFAA4}"/>
              </a:ext>
            </a:extLst>
          </p:cNvPr>
          <p:cNvSpPr>
            <a:spLocks noGrp="1"/>
          </p:cNvSpPr>
          <p:nvPr>
            <p:ph type="dt" sz="half" idx="10"/>
          </p:nvPr>
        </p:nvSpPr>
        <p:spPr/>
        <p:txBody>
          <a:bodyPr/>
          <a:lstStyle/>
          <a:p>
            <a:fld id="{B525C532-2AED-4F4B-84B2-49E15FFF70CA}" type="datetimeFigureOut">
              <a:rPr lang="uk-UA" smtClean="0"/>
              <a:t>05.06.24</a:t>
            </a:fld>
            <a:endParaRPr lang="uk-UA"/>
          </a:p>
        </p:txBody>
      </p:sp>
      <p:sp>
        <p:nvSpPr>
          <p:cNvPr id="8" name="Нижний колонтитул 7">
            <a:extLst>
              <a:ext uri="{FF2B5EF4-FFF2-40B4-BE49-F238E27FC236}">
                <a16:creationId xmlns:a16="http://schemas.microsoft.com/office/drawing/2014/main" id="{1AED5E72-3052-6C79-9BDB-FD7E26E4AD83}"/>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1BC9FC6E-ED02-96F9-99B2-8C5C93883CA4}"/>
              </a:ext>
            </a:extLst>
          </p:cNvPr>
          <p:cNvSpPr>
            <a:spLocks noGrp="1"/>
          </p:cNvSpPr>
          <p:nvPr>
            <p:ph type="sldNum" sz="quarter" idx="12"/>
          </p:nvPr>
        </p:nvSpPr>
        <p:spPr/>
        <p:txBody>
          <a:bodyPr/>
          <a:lstStyle/>
          <a:p>
            <a:fld id="{89D9BE46-5F46-F24E-BFE0-82527BFC7BD8}" type="slidenum">
              <a:rPr lang="uk-UA" smtClean="0"/>
              <a:t>‹#›</a:t>
            </a:fld>
            <a:endParaRPr lang="uk-UA"/>
          </a:p>
        </p:txBody>
      </p:sp>
    </p:spTree>
    <p:extLst>
      <p:ext uri="{BB962C8B-B14F-4D97-AF65-F5344CB8AC3E}">
        <p14:creationId xmlns:p14="http://schemas.microsoft.com/office/powerpoint/2010/main" val="206723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6357A1-195A-2DA9-5AEE-51CF065CCEE0}"/>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D037B5E8-E981-91DD-19CC-F61022650806}"/>
              </a:ext>
            </a:extLst>
          </p:cNvPr>
          <p:cNvSpPr>
            <a:spLocks noGrp="1"/>
          </p:cNvSpPr>
          <p:nvPr>
            <p:ph type="dt" sz="half" idx="10"/>
          </p:nvPr>
        </p:nvSpPr>
        <p:spPr/>
        <p:txBody>
          <a:bodyPr/>
          <a:lstStyle/>
          <a:p>
            <a:fld id="{B525C532-2AED-4F4B-84B2-49E15FFF70CA}" type="datetimeFigureOut">
              <a:rPr lang="uk-UA" smtClean="0"/>
              <a:t>05.06.24</a:t>
            </a:fld>
            <a:endParaRPr lang="uk-UA"/>
          </a:p>
        </p:txBody>
      </p:sp>
      <p:sp>
        <p:nvSpPr>
          <p:cNvPr id="4" name="Нижний колонтитул 3">
            <a:extLst>
              <a:ext uri="{FF2B5EF4-FFF2-40B4-BE49-F238E27FC236}">
                <a16:creationId xmlns:a16="http://schemas.microsoft.com/office/drawing/2014/main" id="{022C04CD-F0CC-B35F-180C-437AA926C93F}"/>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3A87ED40-E615-6EB4-A926-F561B7E1CD31}"/>
              </a:ext>
            </a:extLst>
          </p:cNvPr>
          <p:cNvSpPr>
            <a:spLocks noGrp="1"/>
          </p:cNvSpPr>
          <p:nvPr>
            <p:ph type="sldNum" sz="quarter" idx="12"/>
          </p:nvPr>
        </p:nvSpPr>
        <p:spPr/>
        <p:txBody>
          <a:bodyPr/>
          <a:lstStyle/>
          <a:p>
            <a:fld id="{89D9BE46-5F46-F24E-BFE0-82527BFC7BD8}" type="slidenum">
              <a:rPr lang="uk-UA" smtClean="0"/>
              <a:t>‹#›</a:t>
            </a:fld>
            <a:endParaRPr lang="uk-UA"/>
          </a:p>
        </p:txBody>
      </p:sp>
    </p:spTree>
    <p:extLst>
      <p:ext uri="{BB962C8B-B14F-4D97-AF65-F5344CB8AC3E}">
        <p14:creationId xmlns:p14="http://schemas.microsoft.com/office/powerpoint/2010/main" val="261753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F74B961-2BC1-3E36-C161-FF7C83C5B164}"/>
              </a:ext>
            </a:extLst>
          </p:cNvPr>
          <p:cNvSpPr>
            <a:spLocks noGrp="1"/>
          </p:cNvSpPr>
          <p:nvPr>
            <p:ph type="dt" sz="half" idx="10"/>
          </p:nvPr>
        </p:nvSpPr>
        <p:spPr/>
        <p:txBody>
          <a:bodyPr/>
          <a:lstStyle/>
          <a:p>
            <a:fld id="{B525C532-2AED-4F4B-84B2-49E15FFF70CA}" type="datetimeFigureOut">
              <a:rPr lang="uk-UA" smtClean="0"/>
              <a:t>05.06.24</a:t>
            </a:fld>
            <a:endParaRPr lang="uk-UA"/>
          </a:p>
        </p:txBody>
      </p:sp>
      <p:sp>
        <p:nvSpPr>
          <p:cNvPr id="3" name="Нижний колонтитул 2">
            <a:extLst>
              <a:ext uri="{FF2B5EF4-FFF2-40B4-BE49-F238E27FC236}">
                <a16:creationId xmlns:a16="http://schemas.microsoft.com/office/drawing/2014/main" id="{EAAC3676-F4FB-EB9B-A0A0-9B5A2693CDEB}"/>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ADF4C233-133A-C622-47E6-305EED15F732}"/>
              </a:ext>
            </a:extLst>
          </p:cNvPr>
          <p:cNvSpPr>
            <a:spLocks noGrp="1"/>
          </p:cNvSpPr>
          <p:nvPr>
            <p:ph type="sldNum" sz="quarter" idx="12"/>
          </p:nvPr>
        </p:nvSpPr>
        <p:spPr/>
        <p:txBody>
          <a:bodyPr/>
          <a:lstStyle/>
          <a:p>
            <a:fld id="{89D9BE46-5F46-F24E-BFE0-82527BFC7BD8}" type="slidenum">
              <a:rPr lang="uk-UA" smtClean="0"/>
              <a:t>‹#›</a:t>
            </a:fld>
            <a:endParaRPr lang="uk-UA"/>
          </a:p>
        </p:txBody>
      </p:sp>
    </p:spTree>
    <p:extLst>
      <p:ext uri="{BB962C8B-B14F-4D97-AF65-F5344CB8AC3E}">
        <p14:creationId xmlns:p14="http://schemas.microsoft.com/office/powerpoint/2010/main" val="219716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A37FD2-BC77-EB90-574C-9257F8B4625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B856D90C-E3EB-22A5-2BAE-699A7B721D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79A9A18E-1FFE-42D5-AF1F-109DA4D50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4DFAE60-30C9-DE74-5A88-7F6C3C23C6A7}"/>
              </a:ext>
            </a:extLst>
          </p:cNvPr>
          <p:cNvSpPr>
            <a:spLocks noGrp="1"/>
          </p:cNvSpPr>
          <p:nvPr>
            <p:ph type="dt" sz="half" idx="10"/>
          </p:nvPr>
        </p:nvSpPr>
        <p:spPr/>
        <p:txBody>
          <a:bodyPr/>
          <a:lstStyle/>
          <a:p>
            <a:fld id="{B525C532-2AED-4F4B-84B2-49E15FFF70CA}" type="datetimeFigureOut">
              <a:rPr lang="uk-UA" smtClean="0"/>
              <a:t>05.06.24</a:t>
            </a:fld>
            <a:endParaRPr lang="uk-UA"/>
          </a:p>
        </p:txBody>
      </p:sp>
      <p:sp>
        <p:nvSpPr>
          <p:cNvPr id="6" name="Нижний колонтитул 5">
            <a:extLst>
              <a:ext uri="{FF2B5EF4-FFF2-40B4-BE49-F238E27FC236}">
                <a16:creationId xmlns:a16="http://schemas.microsoft.com/office/drawing/2014/main" id="{D5814BC9-775C-788F-8E5F-87979BD7C275}"/>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2F8AD1D8-F2D6-DCD0-7EE7-E29F8B3D5457}"/>
              </a:ext>
            </a:extLst>
          </p:cNvPr>
          <p:cNvSpPr>
            <a:spLocks noGrp="1"/>
          </p:cNvSpPr>
          <p:nvPr>
            <p:ph type="sldNum" sz="quarter" idx="12"/>
          </p:nvPr>
        </p:nvSpPr>
        <p:spPr/>
        <p:txBody>
          <a:bodyPr/>
          <a:lstStyle/>
          <a:p>
            <a:fld id="{89D9BE46-5F46-F24E-BFE0-82527BFC7BD8}" type="slidenum">
              <a:rPr lang="uk-UA" smtClean="0"/>
              <a:t>‹#›</a:t>
            </a:fld>
            <a:endParaRPr lang="uk-UA"/>
          </a:p>
        </p:txBody>
      </p:sp>
    </p:spTree>
    <p:extLst>
      <p:ext uri="{BB962C8B-B14F-4D97-AF65-F5344CB8AC3E}">
        <p14:creationId xmlns:p14="http://schemas.microsoft.com/office/powerpoint/2010/main" val="2757162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C03E69-7C26-048E-0EA1-B4E80A5BBBB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3328FBD7-4F1F-D3C4-8AAA-15769D961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EB04266A-960E-7338-D3C8-7A03C7B9D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9C457E6-25BB-F0F5-1A27-82373459732B}"/>
              </a:ext>
            </a:extLst>
          </p:cNvPr>
          <p:cNvSpPr>
            <a:spLocks noGrp="1"/>
          </p:cNvSpPr>
          <p:nvPr>
            <p:ph type="dt" sz="half" idx="10"/>
          </p:nvPr>
        </p:nvSpPr>
        <p:spPr/>
        <p:txBody>
          <a:bodyPr/>
          <a:lstStyle/>
          <a:p>
            <a:fld id="{B525C532-2AED-4F4B-84B2-49E15FFF70CA}" type="datetimeFigureOut">
              <a:rPr lang="uk-UA" smtClean="0"/>
              <a:t>05.06.24</a:t>
            </a:fld>
            <a:endParaRPr lang="uk-UA"/>
          </a:p>
        </p:txBody>
      </p:sp>
      <p:sp>
        <p:nvSpPr>
          <p:cNvPr id="6" name="Нижний колонтитул 5">
            <a:extLst>
              <a:ext uri="{FF2B5EF4-FFF2-40B4-BE49-F238E27FC236}">
                <a16:creationId xmlns:a16="http://schemas.microsoft.com/office/drawing/2014/main" id="{7C907AA6-44B2-C8AC-67BA-12A542892D10}"/>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69957996-FCA1-398E-44AD-A4DF5B014848}"/>
              </a:ext>
            </a:extLst>
          </p:cNvPr>
          <p:cNvSpPr>
            <a:spLocks noGrp="1"/>
          </p:cNvSpPr>
          <p:nvPr>
            <p:ph type="sldNum" sz="quarter" idx="12"/>
          </p:nvPr>
        </p:nvSpPr>
        <p:spPr/>
        <p:txBody>
          <a:bodyPr/>
          <a:lstStyle/>
          <a:p>
            <a:fld id="{89D9BE46-5F46-F24E-BFE0-82527BFC7BD8}" type="slidenum">
              <a:rPr lang="uk-UA" smtClean="0"/>
              <a:t>‹#›</a:t>
            </a:fld>
            <a:endParaRPr lang="uk-UA"/>
          </a:p>
        </p:txBody>
      </p:sp>
    </p:spTree>
    <p:extLst>
      <p:ext uri="{BB962C8B-B14F-4D97-AF65-F5344CB8AC3E}">
        <p14:creationId xmlns:p14="http://schemas.microsoft.com/office/powerpoint/2010/main" val="341696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39A193-C404-4523-6F82-576F077060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2BA40354-D451-9084-009D-E9896A56B5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C04A0098-FB55-BEE1-EAC0-A8F0FDF329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5C532-2AED-4F4B-84B2-49E15FFF70CA}" type="datetimeFigureOut">
              <a:rPr lang="uk-UA" smtClean="0"/>
              <a:t>05.06.24</a:t>
            </a:fld>
            <a:endParaRPr lang="uk-UA"/>
          </a:p>
        </p:txBody>
      </p:sp>
      <p:sp>
        <p:nvSpPr>
          <p:cNvPr id="5" name="Нижний колонтитул 4">
            <a:extLst>
              <a:ext uri="{FF2B5EF4-FFF2-40B4-BE49-F238E27FC236}">
                <a16:creationId xmlns:a16="http://schemas.microsoft.com/office/drawing/2014/main" id="{1CE6D4EE-DF80-B91F-E01F-D3193C9AC8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DBF515C8-8F95-90B8-2867-86751F3A77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9BE46-5F46-F24E-BFE0-82527BFC7BD8}" type="slidenum">
              <a:rPr lang="uk-UA" smtClean="0"/>
              <a:t>‹#›</a:t>
            </a:fld>
            <a:endParaRPr lang="uk-UA"/>
          </a:p>
        </p:txBody>
      </p:sp>
    </p:spTree>
    <p:extLst>
      <p:ext uri="{BB962C8B-B14F-4D97-AF65-F5344CB8AC3E}">
        <p14:creationId xmlns:p14="http://schemas.microsoft.com/office/powerpoint/2010/main" val="1209508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6" Type="http://schemas.openxmlformats.org/officeDocument/2006/relationships/image" Target="../media/image11.sv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ole of Retail in Real Estate Development | by Mc Arthur Specialists |  Medium">
            <a:extLst>
              <a:ext uri="{FF2B5EF4-FFF2-40B4-BE49-F238E27FC236}">
                <a16:creationId xmlns:a16="http://schemas.microsoft.com/office/drawing/2014/main" id="{CB4A17CD-84FA-D0B3-4061-A64C400AA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ampa Retail Real Estate Market Report - Bounat">
            <a:extLst>
              <a:ext uri="{FF2B5EF4-FFF2-40B4-BE49-F238E27FC236}">
                <a16:creationId xmlns:a16="http://schemas.microsoft.com/office/drawing/2014/main" id="{ACEE2626-B06F-F368-496B-9382CDFD0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3DB8EDC-4E17-4EDA-92E9-EAA6467B794D}"/>
              </a:ext>
            </a:extLst>
          </p:cNvPr>
          <p:cNvSpPr>
            <a:spLocks noGrp="1"/>
          </p:cNvSpPr>
          <p:nvPr>
            <p:ph type="ctrTitle"/>
          </p:nvPr>
        </p:nvSpPr>
        <p:spPr>
          <a:xfrm>
            <a:off x="1334652" y="186612"/>
            <a:ext cx="9144000" cy="877236"/>
          </a:xfrm>
          <a:solidFill>
            <a:schemeClr val="bg1">
              <a:alpha val="63000"/>
            </a:schemeClr>
          </a:solidFill>
        </p:spPr>
        <p:txBody>
          <a:bodyPr>
            <a:normAutofit fontScale="90000"/>
          </a:bodyPr>
          <a:lstStyle/>
          <a:p>
            <a:r>
              <a:rPr lang="uk-UA" b="1" i="1" dirty="0"/>
              <a:t>Торгівельна нерухомість</a:t>
            </a:r>
            <a:endParaRPr lang="ru-UA" b="1" i="1" dirty="0"/>
          </a:p>
        </p:txBody>
      </p:sp>
      <p:pic>
        <p:nvPicPr>
          <p:cNvPr id="1028" name="Picture 4">
            <a:extLst>
              <a:ext uri="{FF2B5EF4-FFF2-40B4-BE49-F238E27FC236}">
                <a16:creationId xmlns:a16="http://schemas.microsoft.com/office/drawing/2014/main" id="{76B0B105-CE63-F46A-E56A-39B4507B4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197" y="5794153"/>
            <a:ext cx="4247213" cy="87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540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601C78D6-70F5-4CB9-3C18-2A4553F151C5}"/>
              </a:ext>
            </a:extLst>
          </p:cNvPr>
          <p:cNvSpPr/>
          <p:nvPr/>
        </p:nvSpPr>
        <p:spPr>
          <a:xfrm>
            <a:off x="542515" y="235317"/>
            <a:ext cx="9764252" cy="75578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 name="Заголовок 1">
            <a:extLst>
              <a:ext uri="{FF2B5EF4-FFF2-40B4-BE49-F238E27FC236}">
                <a16:creationId xmlns:a16="http://schemas.microsoft.com/office/drawing/2014/main" id="{8E2AB6F6-7C71-C95A-B810-9E03F6BE9518}"/>
              </a:ext>
            </a:extLst>
          </p:cNvPr>
          <p:cNvSpPr>
            <a:spLocks noGrp="1"/>
          </p:cNvSpPr>
          <p:nvPr>
            <p:ph type="title"/>
          </p:nvPr>
        </p:nvSpPr>
        <p:spPr>
          <a:xfrm>
            <a:off x="757119" y="230069"/>
            <a:ext cx="10515600" cy="728179"/>
          </a:xfrm>
        </p:spPr>
        <p:txBody>
          <a:bodyPr>
            <a:normAutofit/>
          </a:bodyPr>
          <a:lstStyle/>
          <a:p>
            <a:r>
              <a:rPr lang="uk-UA" sz="4000" b="1" dirty="0">
                <a:solidFill>
                  <a:schemeClr val="bg1"/>
                </a:solidFill>
              </a:rPr>
              <a:t>Поступове повернення брендів в Україну</a:t>
            </a:r>
            <a:endParaRPr lang="ru-UA" sz="4000" b="1" dirty="0">
              <a:solidFill>
                <a:schemeClr val="bg1"/>
              </a:solidFill>
            </a:endParaRPr>
          </a:p>
        </p:txBody>
      </p:sp>
      <p:sp>
        <p:nvSpPr>
          <p:cNvPr id="5" name="TextBox 4">
            <a:extLst>
              <a:ext uri="{FF2B5EF4-FFF2-40B4-BE49-F238E27FC236}">
                <a16:creationId xmlns:a16="http://schemas.microsoft.com/office/drawing/2014/main" id="{8ABECB1E-4C14-4FA6-1DCD-4AA356674176}"/>
              </a:ext>
            </a:extLst>
          </p:cNvPr>
          <p:cNvSpPr txBox="1"/>
          <p:nvPr/>
        </p:nvSpPr>
        <p:spPr>
          <a:xfrm>
            <a:off x="838200" y="2570553"/>
            <a:ext cx="7539965" cy="3693319"/>
          </a:xfrm>
          <a:prstGeom prst="rect">
            <a:avLst/>
          </a:prstGeom>
          <a:noFill/>
        </p:spPr>
        <p:txBody>
          <a:bodyPr wrap="square">
            <a:spAutoFit/>
          </a:bodyPr>
          <a:lstStyle/>
          <a:p>
            <a:pPr algn="just">
              <a:spcBef>
                <a:spcPts val="1200"/>
              </a:spcBef>
            </a:pPr>
            <a:r>
              <a:rPr lang="en" sz="1600" b="0" i="0" u="none" strike="noStrike" dirty="0">
                <a:solidFill>
                  <a:srgbClr val="181716"/>
                </a:solidFill>
                <a:effectLst/>
              </a:rPr>
              <a:t>Inditex</a:t>
            </a:r>
            <a:r>
              <a:rPr lang="uk-UA" sz="1600" b="0" i="0" u="none" strike="noStrike" dirty="0">
                <a:solidFill>
                  <a:srgbClr val="181716"/>
                </a:solidFill>
                <a:effectLst/>
              </a:rPr>
              <a:t>, </a:t>
            </a:r>
            <a:r>
              <a:rPr lang="ru-RU" sz="1600" b="0" i="0" u="none" strike="noStrike" dirty="0" err="1">
                <a:solidFill>
                  <a:srgbClr val="181716"/>
                </a:solidFill>
                <a:effectLst/>
              </a:rPr>
              <a:t>який</a:t>
            </a:r>
            <a:r>
              <a:rPr lang="ru-RU" sz="1600" b="0" i="0" u="none" strike="noStrike" dirty="0">
                <a:solidFill>
                  <a:srgbClr val="181716"/>
                </a:solidFill>
                <a:effectLst/>
              </a:rPr>
              <a:t> </a:t>
            </a:r>
            <a:r>
              <a:rPr lang="ru-RU" sz="1600" b="0" i="0" u="none" strike="noStrike" dirty="0" err="1">
                <a:solidFill>
                  <a:srgbClr val="181716"/>
                </a:solidFill>
                <a:effectLst/>
              </a:rPr>
              <a:t>володіє</a:t>
            </a:r>
            <a:r>
              <a:rPr lang="ru-RU" sz="1600" b="0" i="0" u="none" strike="noStrike" dirty="0">
                <a:solidFill>
                  <a:srgbClr val="181716"/>
                </a:solidFill>
                <a:effectLst/>
              </a:rPr>
              <a:t> брендами </a:t>
            </a:r>
            <a:r>
              <a:rPr lang="en" sz="1600" b="0" i="0" u="none" strike="noStrike" dirty="0">
                <a:solidFill>
                  <a:srgbClr val="181716"/>
                </a:solidFill>
                <a:effectLst/>
              </a:rPr>
              <a:t>Zara, </a:t>
            </a:r>
            <a:r>
              <a:rPr lang="en" sz="1600" b="0" i="0" u="none" strike="noStrike" dirty="0" err="1">
                <a:solidFill>
                  <a:srgbClr val="181716"/>
                </a:solidFill>
                <a:effectLst/>
              </a:rPr>
              <a:t>Bershka</a:t>
            </a:r>
            <a:r>
              <a:rPr lang="en" sz="1600" b="0" i="0" u="none" strike="noStrike" dirty="0">
                <a:solidFill>
                  <a:srgbClr val="181716"/>
                </a:solidFill>
                <a:effectLst/>
              </a:rPr>
              <a:t>, Pull &amp; Bear, Stradivarius, </a:t>
            </a:r>
            <a:r>
              <a:rPr lang="en" sz="1600" b="0" i="0" u="none" strike="noStrike" dirty="0" err="1">
                <a:solidFill>
                  <a:srgbClr val="181716"/>
                </a:solidFill>
                <a:effectLst/>
              </a:rPr>
              <a:t>Uterque</a:t>
            </a:r>
            <a:r>
              <a:rPr lang="en" sz="1600" b="0" i="0" u="none" strike="noStrike" dirty="0">
                <a:solidFill>
                  <a:srgbClr val="181716"/>
                </a:solidFill>
                <a:effectLst/>
              </a:rPr>
              <a:t>, </a:t>
            </a:r>
            <a:r>
              <a:rPr lang="en" sz="1600" b="0" i="0" u="none" strike="noStrike" dirty="0" err="1">
                <a:solidFill>
                  <a:srgbClr val="181716"/>
                </a:solidFill>
                <a:effectLst/>
              </a:rPr>
              <a:t>Oysho</a:t>
            </a:r>
            <a:r>
              <a:rPr lang="en" sz="1600" b="0" i="0" u="none" strike="noStrike" dirty="0">
                <a:solidFill>
                  <a:srgbClr val="181716"/>
                </a:solidFill>
                <a:effectLst/>
              </a:rPr>
              <a:t> </a:t>
            </a:r>
            <a:r>
              <a:rPr lang="ru-RU" sz="1600" b="0" i="0" u="none" strike="noStrike" dirty="0">
                <a:solidFill>
                  <a:srgbClr val="181716"/>
                </a:solidFill>
                <a:effectLst/>
              </a:rPr>
              <a:t>і </a:t>
            </a:r>
            <a:r>
              <a:rPr lang="en" sz="1600" b="0" i="0" u="none" strike="noStrike" dirty="0">
                <a:solidFill>
                  <a:srgbClr val="181716"/>
                </a:solidFill>
                <a:effectLst/>
              </a:rPr>
              <a:t>Massimo Dutti</a:t>
            </a:r>
            <a:r>
              <a:rPr lang="uk-UA" sz="1600" b="0" i="0" u="none" strike="noStrike" dirty="0">
                <a:solidFill>
                  <a:srgbClr val="181716"/>
                </a:solidFill>
                <a:effectLst/>
              </a:rPr>
              <a:t> прийняв рішення щодо відкриття більшої частини своїх магазинів. Запуск відбудеться із перших 20 магазинів, в тому числі магазини в ТРЦ Києва. Основним пріоритетом для компанії є безпека, тому компанія буде проводити адаптацію запуску відповідно до ринкових обставин. Цей фактор є дуже важливим для України так як демонструє про можливість функціонувати при </a:t>
            </a:r>
            <a:r>
              <a:rPr lang="uk-UA" sz="1600" dirty="0">
                <a:solidFill>
                  <a:srgbClr val="181716"/>
                </a:solidFill>
              </a:rPr>
              <a:t>сьогоднішніх умовах. Для ринку торгівельної нерухомості повернення такого «якірного» гравця є також позитивним фактором, через потенціал збільшення відвідуваності та отримання максимального доходу з м. </a:t>
            </a:r>
            <a:r>
              <a:rPr lang="uk-UA" sz="1600" dirty="0" err="1">
                <a:solidFill>
                  <a:srgbClr val="181716"/>
                </a:solidFill>
              </a:rPr>
              <a:t>кв</a:t>
            </a:r>
            <a:r>
              <a:rPr lang="uk-UA" sz="1600" dirty="0">
                <a:solidFill>
                  <a:srgbClr val="181716"/>
                </a:solidFill>
              </a:rPr>
              <a:t>. Хоча компанія не розірвала договори оренди проте ставка при умові не функціонуванні суттєво нижча. Повернення такого гравця прогнозує зростання роздрібної торгівлі, так як в 2021 році виторг компанії становив 3,2 млрд. грн.</a:t>
            </a:r>
          </a:p>
          <a:p>
            <a:pPr>
              <a:spcBef>
                <a:spcPts val="1200"/>
              </a:spcBef>
            </a:pPr>
            <a:r>
              <a:rPr lang="uk-UA" sz="1600" b="1" dirty="0">
                <a:solidFill>
                  <a:srgbClr val="181716"/>
                </a:solidFill>
              </a:rPr>
              <a:t>В Україну повернулися всі великі бренди, окрім </a:t>
            </a:r>
            <a:r>
              <a:rPr lang="en-US" sz="1600" b="1" dirty="0">
                <a:solidFill>
                  <a:srgbClr val="181716"/>
                </a:solidFill>
              </a:rPr>
              <a:t>IKEA</a:t>
            </a:r>
            <a:r>
              <a:rPr lang="uk-UA" sz="1600" b="1" dirty="0">
                <a:solidFill>
                  <a:srgbClr val="181716"/>
                </a:solidFill>
              </a:rPr>
              <a:t>, який аналізує ринкові умови та ризики повернення. Проте очікується повернення його найближчим часом.</a:t>
            </a:r>
            <a:endParaRPr lang="ru-UA" sz="1600" b="1" dirty="0"/>
          </a:p>
        </p:txBody>
      </p:sp>
      <p:pic>
        <p:nvPicPr>
          <p:cNvPr id="1028" name="Picture 4">
            <a:extLst>
              <a:ext uri="{FF2B5EF4-FFF2-40B4-BE49-F238E27FC236}">
                <a16:creationId xmlns:a16="http://schemas.microsoft.com/office/drawing/2014/main" id="{AE451B9A-A944-91ED-106F-3155758F3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773" y="1157058"/>
            <a:ext cx="1551057" cy="6544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rshka - покупка товаров в интернет-магазине Германии и Европы">
            <a:extLst>
              <a:ext uri="{FF2B5EF4-FFF2-40B4-BE49-F238E27FC236}">
                <a16:creationId xmlns:a16="http://schemas.microsoft.com/office/drawing/2014/main" id="{9373F11D-394F-8682-9D7B-C37BEBEABA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250" b="24975"/>
          <a:stretch/>
        </p:blipFill>
        <p:spPr bwMode="auto">
          <a:xfrm>
            <a:off x="3122129" y="1157058"/>
            <a:ext cx="2565677" cy="71468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1FDC8B6-2C39-B6F8-F637-E5C287ACF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5452" y="1416435"/>
            <a:ext cx="2392017" cy="37873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tradivarius Vector Logo - Download Free SVG Icon | Worldvectorlogo">
            <a:extLst>
              <a:ext uri="{FF2B5EF4-FFF2-40B4-BE49-F238E27FC236}">
                <a16:creationId xmlns:a16="http://schemas.microsoft.com/office/drawing/2014/main" id="{ABA83868-CACA-FFD4-1B76-E490630CBA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5115" y="1260898"/>
            <a:ext cx="2841458" cy="59377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DC4D5351-FD0C-29E3-C53C-223736180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355" y="1935496"/>
            <a:ext cx="2095224" cy="53611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istoria Y Significado Del Logo De Massimo Dutti">
            <a:extLst>
              <a:ext uri="{FF2B5EF4-FFF2-40B4-BE49-F238E27FC236}">
                <a16:creationId xmlns:a16="http://schemas.microsoft.com/office/drawing/2014/main" id="{330A88E4-DD1F-137F-BE0C-5786455723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2243"/>
          <a:stretch/>
        </p:blipFill>
        <p:spPr bwMode="auto">
          <a:xfrm>
            <a:off x="6467506" y="1800427"/>
            <a:ext cx="1910659" cy="72817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amp;M — Википедия">
            <a:extLst>
              <a:ext uri="{FF2B5EF4-FFF2-40B4-BE49-F238E27FC236}">
                <a16:creationId xmlns:a16="http://schemas.microsoft.com/office/drawing/2014/main" id="{02F24714-C4D0-640A-73EB-F2743BDCB5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7622" y="4025438"/>
            <a:ext cx="954985" cy="62966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KEA-ефект — Вікіпедія">
            <a:extLst>
              <a:ext uri="{FF2B5EF4-FFF2-40B4-BE49-F238E27FC236}">
                <a16:creationId xmlns:a16="http://schemas.microsoft.com/office/drawing/2014/main" id="{1C3EB245-7AA4-9E36-6DDE-A62F5E3170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67085" y="3234691"/>
            <a:ext cx="1369128" cy="54765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LPP (компанія) — Вікіпедія">
            <a:extLst>
              <a:ext uri="{FF2B5EF4-FFF2-40B4-BE49-F238E27FC236}">
                <a16:creationId xmlns:a16="http://schemas.microsoft.com/office/drawing/2014/main" id="{F5887D25-32D4-DA6F-6D10-50AE18496A4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331" t="29074" r="19518" b="29131"/>
          <a:stretch/>
        </p:blipFill>
        <p:spPr bwMode="auto">
          <a:xfrm>
            <a:off x="10495844" y="2603235"/>
            <a:ext cx="1198325" cy="52841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Отзывы о Shop.mango.com - интернет-магазин женской одежды">
            <a:extLst>
              <a:ext uri="{FF2B5EF4-FFF2-40B4-BE49-F238E27FC236}">
                <a16:creationId xmlns:a16="http://schemas.microsoft.com/office/drawing/2014/main" id="{7FE93D60-1B8D-7AEC-0021-82A850CD9A1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2669" b="33610"/>
          <a:stretch/>
        </p:blipFill>
        <p:spPr bwMode="auto">
          <a:xfrm>
            <a:off x="8490765" y="2570553"/>
            <a:ext cx="1760884" cy="593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ropp | Nikolsky - Центр Твого Міста">
            <a:extLst>
              <a:ext uri="{FF2B5EF4-FFF2-40B4-BE49-F238E27FC236}">
                <a16:creationId xmlns:a16="http://schemas.microsoft.com/office/drawing/2014/main" id="{71A2F8E9-75FD-3020-CD58-AD301E8DF3F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7982" b="29041"/>
          <a:stretch/>
        </p:blipFill>
        <p:spPr bwMode="auto">
          <a:xfrm>
            <a:off x="9210066" y="4787442"/>
            <a:ext cx="2258580" cy="5476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W YORKER | Nikolsky - Центр Твого Міста">
            <a:extLst>
              <a:ext uri="{FF2B5EF4-FFF2-40B4-BE49-F238E27FC236}">
                <a16:creationId xmlns:a16="http://schemas.microsoft.com/office/drawing/2014/main" id="{712B934A-9E69-8E8C-3F1F-CBDBE956554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67085" y="5335093"/>
            <a:ext cx="1579065" cy="6624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alfPrice UA">
            <a:extLst>
              <a:ext uri="{FF2B5EF4-FFF2-40B4-BE49-F238E27FC236}">
                <a16:creationId xmlns:a16="http://schemas.microsoft.com/office/drawing/2014/main" id="{B2BA3BD0-25A9-3EA1-1116-6CBFF47E1C6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28099" y="3914686"/>
            <a:ext cx="740547" cy="7405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160E072-F8A5-BF17-ECF2-D2545E404743}"/>
              </a:ext>
            </a:extLst>
          </p:cNvPr>
          <p:cNvSpPr txBox="1"/>
          <p:nvPr/>
        </p:nvSpPr>
        <p:spPr>
          <a:xfrm>
            <a:off x="542515" y="6362814"/>
            <a:ext cx="1494320" cy="430887"/>
          </a:xfrm>
          <a:prstGeom prst="rect">
            <a:avLst/>
          </a:prstGeom>
          <a:noFill/>
        </p:spPr>
        <p:txBody>
          <a:bodyPr wrap="none" rtlCol="0">
            <a:spAutoFit/>
          </a:bodyPr>
          <a:lstStyle/>
          <a:p>
            <a:r>
              <a:rPr lang="ru-UA" sz="1000" i="1" dirty="0">
                <a:solidFill>
                  <a:srgbClr val="03222C"/>
                </a:solidFill>
                <a:latin typeface="Helvetica" pitchFamily="2" charset="0"/>
              </a:rPr>
              <a:t>Джерела: </a:t>
            </a:r>
            <a:r>
              <a:rPr lang="en-US" sz="1000" i="1" dirty="0">
                <a:solidFill>
                  <a:srgbClr val="03222C"/>
                </a:solidFill>
                <a:latin typeface="Helvetica" pitchFamily="2" charset="0"/>
              </a:rPr>
              <a:t>NAI Ukraine</a:t>
            </a:r>
            <a:endParaRPr lang="ru-UA" sz="1000" i="1" dirty="0">
              <a:solidFill>
                <a:srgbClr val="03222C"/>
              </a:solidFill>
              <a:latin typeface="Helvetica" pitchFamily="2" charset="0"/>
            </a:endParaRPr>
          </a:p>
          <a:p>
            <a:endParaRPr lang="ru-UA" sz="1100" dirty="0"/>
          </a:p>
        </p:txBody>
      </p:sp>
      <p:pic>
        <p:nvPicPr>
          <p:cNvPr id="8" name="Рисунок 7">
            <a:extLst>
              <a:ext uri="{FF2B5EF4-FFF2-40B4-BE49-F238E27FC236}">
                <a16:creationId xmlns:a16="http://schemas.microsoft.com/office/drawing/2014/main" id="{13C7B8A4-CDF6-32F2-96FE-AB356125BB5E}"/>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t="38011" b="35350"/>
          <a:stretch/>
        </p:blipFill>
        <p:spPr>
          <a:xfrm>
            <a:off x="9362886" y="6049797"/>
            <a:ext cx="2864438" cy="763048"/>
          </a:xfrm>
          <a:prstGeom prst="rect">
            <a:avLst/>
          </a:prstGeom>
        </p:spPr>
      </p:pic>
    </p:spTree>
    <p:extLst>
      <p:ext uri="{BB962C8B-B14F-4D97-AF65-F5344CB8AC3E}">
        <p14:creationId xmlns:p14="http://schemas.microsoft.com/office/powerpoint/2010/main" val="106969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E02D3944-A106-F2E7-47BA-FD3FCCC6C6C8}"/>
              </a:ext>
            </a:extLst>
          </p:cNvPr>
          <p:cNvSpPr/>
          <p:nvPr/>
        </p:nvSpPr>
        <p:spPr>
          <a:xfrm>
            <a:off x="542515" y="235317"/>
            <a:ext cx="9764252" cy="75578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 name="Заголовок 1">
            <a:extLst>
              <a:ext uri="{FF2B5EF4-FFF2-40B4-BE49-F238E27FC236}">
                <a16:creationId xmlns:a16="http://schemas.microsoft.com/office/drawing/2014/main" id="{DE5F996A-6633-A84B-35F6-FAF311C5AC45}"/>
              </a:ext>
            </a:extLst>
          </p:cNvPr>
          <p:cNvSpPr>
            <a:spLocks noGrp="1"/>
          </p:cNvSpPr>
          <p:nvPr>
            <p:ph type="title"/>
          </p:nvPr>
        </p:nvSpPr>
        <p:spPr>
          <a:xfrm>
            <a:off x="838200" y="365126"/>
            <a:ext cx="10515600" cy="539944"/>
          </a:xfrm>
        </p:spPr>
        <p:txBody>
          <a:bodyPr>
            <a:normAutofit fontScale="90000"/>
          </a:bodyPr>
          <a:lstStyle/>
          <a:p>
            <a:r>
              <a:rPr lang="ru-UA" b="1" dirty="0">
                <a:solidFill>
                  <a:schemeClr val="bg1"/>
                </a:solidFill>
              </a:rPr>
              <a:t>Відкриття нових ТРЦ в Україні в 2024</a:t>
            </a:r>
          </a:p>
        </p:txBody>
      </p:sp>
      <p:sp>
        <p:nvSpPr>
          <p:cNvPr id="7" name="TextBox 6">
            <a:extLst>
              <a:ext uri="{FF2B5EF4-FFF2-40B4-BE49-F238E27FC236}">
                <a16:creationId xmlns:a16="http://schemas.microsoft.com/office/drawing/2014/main" id="{1B86D61F-C2FD-B97B-4C07-244848592B51}"/>
              </a:ext>
            </a:extLst>
          </p:cNvPr>
          <p:cNvSpPr txBox="1"/>
          <p:nvPr/>
        </p:nvSpPr>
        <p:spPr>
          <a:xfrm>
            <a:off x="4595201" y="1266834"/>
            <a:ext cx="2455415" cy="369332"/>
          </a:xfrm>
          <a:prstGeom prst="rect">
            <a:avLst/>
          </a:prstGeom>
          <a:noFill/>
        </p:spPr>
        <p:txBody>
          <a:bodyPr wrap="square">
            <a:spAutoFit/>
          </a:bodyPr>
          <a:lstStyle/>
          <a:p>
            <a:r>
              <a:rPr lang="ru-RU" dirty="0"/>
              <a:t>ТРЦ </a:t>
            </a:r>
            <a:r>
              <a:rPr lang="en" dirty="0"/>
              <a:t>Ocean Mall, </a:t>
            </a:r>
            <a:r>
              <a:rPr lang="ru-RU" dirty="0" err="1"/>
              <a:t>Київ</a:t>
            </a:r>
            <a:endParaRPr lang="ru-UA" dirty="0"/>
          </a:p>
        </p:txBody>
      </p:sp>
      <p:pic>
        <p:nvPicPr>
          <p:cNvPr id="7170" name="Picture 2" descr="Фото 12 — Усупереч війні. Які ТРЦ відкриються в Україні у 2024 році">
            <a:extLst>
              <a:ext uri="{FF2B5EF4-FFF2-40B4-BE49-F238E27FC236}">
                <a16:creationId xmlns:a16="http://schemas.microsoft.com/office/drawing/2014/main" id="{68C1DF1A-253D-BCDC-16FB-97A8E5AFD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6" y="1746622"/>
            <a:ext cx="4182032" cy="298387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ТРЦ Ocean mall, ТРЦ, торгівельні центри, комерційна нерухомість">
            <a:extLst>
              <a:ext uri="{FF2B5EF4-FFF2-40B4-BE49-F238E27FC236}">
                <a16:creationId xmlns:a16="http://schemas.microsoft.com/office/drawing/2014/main" id="{E6C9F7FB-D047-159A-5A4A-589CC4928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589" y="1746624"/>
            <a:ext cx="4544547" cy="29838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FCA34D-4719-5FF1-71A7-4F68C7421333}"/>
              </a:ext>
            </a:extLst>
          </p:cNvPr>
          <p:cNvSpPr txBox="1"/>
          <p:nvPr/>
        </p:nvSpPr>
        <p:spPr>
          <a:xfrm>
            <a:off x="4440696" y="2828835"/>
            <a:ext cx="3119893" cy="1200329"/>
          </a:xfrm>
          <a:prstGeom prst="rect">
            <a:avLst/>
          </a:prstGeom>
          <a:noFill/>
        </p:spPr>
        <p:txBody>
          <a:bodyPr wrap="none" rtlCol="0">
            <a:spAutoFit/>
          </a:bodyPr>
          <a:lstStyle/>
          <a:p>
            <a:pPr marL="285750" indent="-285750">
              <a:buFont typeface="Arial" panose="020B0604020202020204" pitchFamily="34" charset="0"/>
              <a:buChar char="•"/>
            </a:pPr>
            <a:r>
              <a:rPr lang="en" dirty="0"/>
              <a:t>GBA: 300 000 </a:t>
            </a:r>
            <a:r>
              <a:rPr lang="ru-RU" dirty="0"/>
              <a:t>кв. м, </a:t>
            </a:r>
          </a:p>
          <a:p>
            <a:pPr marL="285750" indent="-285750">
              <a:buFont typeface="Arial" panose="020B0604020202020204" pitchFamily="34" charset="0"/>
              <a:buChar char="•"/>
            </a:pPr>
            <a:r>
              <a:rPr lang="en" dirty="0"/>
              <a:t>GLA: 110 000 </a:t>
            </a:r>
            <a:r>
              <a:rPr lang="ru-RU" dirty="0"/>
              <a:t>кв. м</a:t>
            </a:r>
          </a:p>
          <a:p>
            <a:pPr marL="285750" indent="-285750">
              <a:buFont typeface="Arial" panose="020B0604020202020204" pitchFamily="34" charset="0"/>
              <a:buChar char="•"/>
            </a:pPr>
            <a:r>
              <a:rPr lang="ru-RU" dirty="0"/>
              <a:t>Девелопер: </a:t>
            </a:r>
            <a:r>
              <a:rPr lang="en" dirty="0"/>
              <a:t>Mandarin Plaza</a:t>
            </a:r>
          </a:p>
          <a:p>
            <a:endParaRPr lang="ru-UA" dirty="0"/>
          </a:p>
        </p:txBody>
      </p:sp>
      <p:sp>
        <p:nvSpPr>
          <p:cNvPr id="11" name="TextBox 10">
            <a:extLst>
              <a:ext uri="{FF2B5EF4-FFF2-40B4-BE49-F238E27FC236}">
                <a16:creationId xmlns:a16="http://schemas.microsoft.com/office/drawing/2014/main" id="{86CB4257-BD66-C8C0-0A49-A8711A6FA0AC}"/>
              </a:ext>
            </a:extLst>
          </p:cNvPr>
          <p:cNvSpPr txBox="1"/>
          <p:nvPr/>
        </p:nvSpPr>
        <p:spPr>
          <a:xfrm>
            <a:off x="1260924" y="5179714"/>
            <a:ext cx="10358437" cy="923330"/>
          </a:xfrm>
          <a:prstGeom prst="rect">
            <a:avLst/>
          </a:prstGeom>
          <a:noFill/>
        </p:spPr>
        <p:txBody>
          <a:bodyPr wrap="square" rtlCol="0">
            <a:spAutoFit/>
          </a:bodyPr>
          <a:lstStyle/>
          <a:p>
            <a:pPr algn="just"/>
            <a:r>
              <a:rPr lang="en" dirty="0"/>
              <a:t>Ocean Mall – </a:t>
            </a:r>
            <a:r>
              <a:rPr lang="ru-RU" dirty="0" err="1"/>
              <a:t>це</a:t>
            </a:r>
            <a:r>
              <a:rPr lang="ru-RU" dirty="0"/>
              <a:t> </a:t>
            </a:r>
            <a:r>
              <a:rPr lang="ru-RU" dirty="0" err="1"/>
              <a:t>торговий</a:t>
            </a:r>
            <a:r>
              <a:rPr lang="ru-RU" dirty="0"/>
              <a:t> </a:t>
            </a:r>
            <a:r>
              <a:rPr lang="ru-RU" dirty="0" err="1"/>
              <a:t>об’єкт</a:t>
            </a:r>
            <a:r>
              <a:rPr lang="ru-RU" dirty="0"/>
              <a:t> формату </a:t>
            </a:r>
            <a:r>
              <a:rPr lang="en" dirty="0"/>
              <a:t>retail resort, </a:t>
            </a:r>
            <a:r>
              <a:rPr lang="ru-RU" dirty="0" err="1"/>
              <a:t>із</a:t>
            </a:r>
            <a:r>
              <a:rPr lang="ru-RU" dirty="0"/>
              <a:t> фокусом не </a:t>
            </a:r>
            <a:r>
              <a:rPr lang="ru-RU" dirty="0" err="1"/>
              <a:t>лише</a:t>
            </a:r>
            <a:r>
              <a:rPr lang="ru-RU" dirty="0"/>
              <a:t> на </a:t>
            </a:r>
            <a:r>
              <a:rPr lang="ru-RU" dirty="0" err="1"/>
              <a:t>торгову</a:t>
            </a:r>
            <a:r>
              <a:rPr lang="ru-RU" dirty="0"/>
              <a:t>, а й на </a:t>
            </a:r>
            <a:r>
              <a:rPr lang="ru-RU" dirty="0" err="1"/>
              <a:t>розважальну</a:t>
            </a:r>
            <a:r>
              <a:rPr lang="ru-RU" dirty="0"/>
              <a:t> </a:t>
            </a:r>
            <a:r>
              <a:rPr lang="ru-RU" dirty="0" err="1"/>
              <a:t>складову</a:t>
            </a:r>
            <a:r>
              <a:rPr lang="ru-RU" dirty="0"/>
              <a:t> на </a:t>
            </a:r>
            <a:r>
              <a:rPr lang="ru-RU" dirty="0" err="1"/>
              <a:t>площі</a:t>
            </a:r>
            <a:r>
              <a:rPr lang="ru-RU" dirty="0"/>
              <a:t> 30 000 кв. м. З </a:t>
            </a:r>
            <a:r>
              <a:rPr lang="ru-RU" dirty="0" err="1"/>
              <a:t>унікального</a:t>
            </a:r>
            <a:r>
              <a:rPr lang="ru-RU" dirty="0"/>
              <a:t> - тут </a:t>
            </a:r>
            <a:r>
              <a:rPr lang="ru-RU" dirty="0" err="1"/>
              <a:t>з'явиться</a:t>
            </a:r>
            <a:r>
              <a:rPr lang="ru-RU" dirty="0"/>
              <a:t>  </a:t>
            </a:r>
            <a:r>
              <a:rPr lang="ru-RU" dirty="0" err="1"/>
              <a:t>багато</a:t>
            </a:r>
            <a:r>
              <a:rPr lang="ru-RU" dirty="0"/>
              <a:t> </a:t>
            </a:r>
            <a:r>
              <a:rPr lang="ru-RU" dirty="0" err="1"/>
              <a:t>науково-освітнього</a:t>
            </a:r>
            <a:r>
              <a:rPr lang="ru-RU" dirty="0"/>
              <a:t> контенту у </a:t>
            </a:r>
            <a:r>
              <a:rPr lang="ru-RU" dirty="0" err="1"/>
              <a:t>сучасній</a:t>
            </a:r>
            <a:r>
              <a:rPr lang="ru-RU" dirty="0"/>
              <a:t> </a:t>
            </a:r>
            <a:r>
              <a:rPr lang="ru-RU" dirty="0" err="1"/>
              <a:t>інтерактивній</a:t>
            </a:r>
            <a:r>
              <a:rPr lang="ru-RU" dirty="0"/>
              <a:t> </a:t>
            </a:r>
            <a:r>
              <a:rPr lang="ru-RU" dirty="0" err="1"/>
              <a:t>подачі</a:t>
            </a:r>
            <a:r>
              <a:rPr lang="ru-RU" dirty="0"/>
              <a:t>.</a:t>
            </a:r>
            <a:endParaRPr lang="ru-UA" dirty="0"/>
          </a:p>
        </p:txBody>
      </p:sp>
      <p:pic>
        <p:nvPicPr>
          <p:cNvPr id="4" name="Рисунок 3">
            <a:extLst>
              <a:ext uri="{FF2B5EF4-FFF2-40B4-BE49-F238E27FC236}">
                <a16:creationId xmlns:a16="http://schemas.microsoft.com/office/drawing/2014/main" id="{94673E9F-FA61-4493-B249-97897F6923E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38011" b="35350"/>
          <a:stretch/>
        </p:blipFill>
        <p:spPr>
          <a:xfrm>
            <a:off x="9362886" y="6049797"/>
            <a:ext cx="2864438" cy="763048"/>
          </a:xfrm>
          <a:prstGeom prst="rect">
            <a:avLst/>
          </a:prstGeom>
        </p:spPr>
      </p:pic>
    </p:spTree>
    <p:extLst>
      <p:ext uri="{BB962C8B-B14F-4D97-AF65-F5344CB8AC3E}">
        <p14:creationId xmlns:p14="http://schemas.microsoft.com/office/powerpoint/2010/main" val="344244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DD9148-D52F-6CC1-112A-12C2422E72A1}"/>
              </a:ext>
            </a:extLst>
          </p:cNvPr>
          <p:cNvSpPr txBox="1"/>
          <p:nvPr/>
        </p:nvSpPr>
        <p:spPr>
          <a:xfrm>
            <a:off x="1057276" y="1341555"/>
            <a:ext cx="6100762" cy="369332"/>
          </a:xfrm>
          <a:prstGeom prst="rect">
            <a:avLst/>
          </a:prstGeom>
          <a:noFill/>
        </p:spPr>
        <p:txBody>
          <a:bodyPr wrap="square">
            <a:spAutoFit/>
          </a:bodyPr>
          <a:lstStyle/>
          <a:p>
            <a:pPr marL="285750" indent="-285750">
              <a:buFont typeface="Arial" panose="020B0604020202020204" pitchFamily="34" charset="0"/>
              <a:buChar char="•"/>
            </a:pPr>
            <a:r>
              <a:rPr lang="ru-RU" dirty="0"/>
              <a:t>ТРЦ </a:t>
            </a:r>
            <a:r>
              <a:rPr lang="en" dirty="0" err="1"/>
              <a:t>Pokrovsky</a:t>
            </a:r>
            <a:r>
              <a:rPr lang="en" dirty="0"/>
              <a:t>. </a:t>
            </a:r>
            <a:r>
              <a:rPr lang="ru-RU" dirty="0" err="1"/>
              <a:t>Ізмаїл</a:t>
            </a:r>
            <a:r>
              <a:rPr lang="ru-RU" dirty="0"/>
              <a:t> </a:t>
            </a:r>
            <a:r>
              <a:rPr lang="ru-RU" dirty="0" err="1"/>
              <a:t>Одеської</a:t>
            </a:r>
            <a:r>
              <a:rPr lang="ru-RU" dirty="0"/>
              <a:t> </a:t>
            </a:r>
            <a:r>
              <a:rPr lang="ru-RU" dirty="0" err="1"/>
              <a:t>області</a:t>
            </a:r>
            <a:endParaRPr lang="ru-RU" dirty="0"/>
          </a:p>
        </p:txBody>
      </p:sp>
      <p:sp>
        <p:nvSpPr>
          <p:cNvPr id="6" name="TextBox 5">
            <a:extLst>
              <a:ext uri="{FF2B5EF4-FFF2-40B4-BE49-F238E27FC236}">
                <a16:creationId xmlns:a16="http://schemas.microsoft.com/office/drawing/2014/main" id="{142B577D-EBF8-E64E-6842-55B6AA7AE011}"/>
              </a:ext>
            </a:extLst>
          </p:cNvPr>
          <p:cNvSpPr txBox="1"/>
          <p:nvPr/>
        </p:nvSpPr>
        <p:spPr>
          <a:xfrm>
            <a:off x="7889558" y="1341555"/>
            <a:ext cx="2978251" cy="369332"/>
          </a:xfrm>
          <a:prstGeom prst="rect">
            <a:avLst/>
          </a:prstGeom>
          <a:noFill/>
        </p:spPr>
        <p:txBody>
          <a:bodyPr wrap="none" rtlCol="0">
            <a:spAutoFit/>
          </a:bodyPr>
          <a:lstStyle/>
          <a:p>
            <a:pPr marL="285750" indent="-285750">
              <a:buFont typeface="Arial" panose="020B0604020202020204" pitchFamily="34" charset="0"/>
              <a:buChar char="•"/>
            </a:pPr>
            <a:r>
              <a:rPr lang="ru-RU" dirty="0"/>
              <a:t>БФК Темп. </a:t>
            </a:r>
            <a:r>
              <a:rPr lang="ru-RU" dirty="0" err="1"/>
              <a:t>Хмельницький</a:t>
            </a:r>
            <a:endParaRPr lang="ru-RU" dirty="0"/>
          </a:p>
        </p:txBody>
      </p:sp>
      <p:pic>
        <p:nvPicPr>
          <p:cNvPr id="2050" name="Picture 2" descr="Фото 4 — Усупереч війні. Які ТРЦ відкриються в Україні у 2024 році">
            <a:extLst>
              <a:ext uri="{FF2B5EF4-FFF2-40B4-BE49-F238E27FC236}">
                <a16:creationId xmlns:a16="http://schemas.microsoft.com/office/drawing/2014/main" id="{A869DFD4-53F3-99AE-28ED-51EC1700E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221" y="1796033"/>
            <a:ext cx="4450826" cy="25043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446FC50-1191-1CC3-4EFA-D739A0BABB0D}"/>
              </a:ext>
            </a:extLst>
          </p:cNvPr>
          <p:cNvSpPr txBox="1"/>
          <p:nvPr/>
        </p:nvSpPr>
        <p:spPr>
          <a:xfrm>
            <a:off x="1700521" y="4509381"/>
            <a:ext cx="3302635" cy="1200329"/>
          </a:xfrm>
          <a:prstGeom prst="rect">
            <a:avLst/>
          </a:prstGeom>
          <a:noFill/>
        </p:spPr>
        <p:txBody>
          <a:bodyPr wrap="none" rtlCol="0">
            <a:spAutoFit/>
          </a:bodyPr>
          <a:lstStyle/>
          <a:p>
            <a:pPr marL="285750" indent="-285750">
              <a:buFont typeface="Arial" panose="020B0604020202020204" pitchFamily="34" charset="0"/>
              <a:buChar char="•"/>
            </a:pPr>
            <a:r>
              <a:rPr lang="en" dirty="0"/>
              <a:t>GBA: 5300 </a:t>
            </a:r>
            <a:r>
              <a:rPr lang="ru-RU" dirty="0"/>
              <a:t>кв. м</a:t>
            </a:r>
          </a:p>
          <a:p>
            <a:pPr marL="285750" indent="-285750">
              <a:buFont typeface="Arial" panose="020B0604020202020204" pitchFamily="34" charset="0"/>
              <a:buChar char="•"/>
            </a:pPr>
            <a:r>
              <a:rPr lang="en" dirty="0"/>
              <a:t>GLA: 4500 </a:t>
            </a:r>
            <a:r>
              <a:rPr lang="ru-RU" dirty="0"/>
              <a:t>кв. м</a:t>
            </a:r>
          </a:p>
          <a:p>
            <a:pPr marL="285750" indent="-285750">
              <a:buFont typeface="Arial" panose="020B0604020202020204" pitchFamily="34" charset="0"/>
              <a:buChar char="•"/>
            </a:pPr>
            <a:r>
              <a:rPr lang="ru-RU" dirty="0"/>
              <a:t>Девелопер: </a:t>
            </a:r>
            <a:r>
              <a:rPr lang="ru-RU" dirty="0" err="1"/>
              <a:t>компанія</a:t>
            </a:r>
            <a:r>
              <a:rPr lang="ru-RU" dirty="0"/>
              <a:t> Гермес</a:t>
            </a:r>
          </a:p>
          <a:p>
            <a:endParaRPr lang="ru-UA" dirty="0"/>
          </a:p>
        </p:txBody>
      </p:sp>
      <p:pic>
        <p:nvPicPr>
          <p:cNvPr id="2052" name="Picture 4" descr="Фото 5 — Усупереч війні. Які ТРЦ відкриються в Україні у 2024 році">
            <a:extLst>
              <a:ext uri="{FF2B5EF4-FFF2-40B4-BE49-F238E27FC236}">
                <a16:creationId xmlns:a16="http://schemas.microsoft.com/office/drawing/2014/main" id="{A35BAB87-AB15-0749-66BD-91E871282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796033"/>
            <a:ext cx="4110164" cy="25082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8139B9F-0BF0-2B62-B190-8FEF5E32818F}"/>
              </a:ext>
            </a:extLst>
          </p:cNvPr>
          <p:cNvSpPr txBox="1"/>
          <p:nvPr/>
        </p:nvSpPr>
        <p:spPr>
          <a:xfrm>
            <a:off x="7323601" y="4498743"/>
            <a:ext cx="4110164" cy="1200329"/>
          </a:xfrm>
          <a:prstGeom prst="rect">
            <a:avLst/>
          </a:prstGeom>
          <a:noFill/>
        </p:spPr>
        <p:txBody>
          <a:bodyPr wrap="none" rtlCol="0">
            <a:spAutoFit/>
          </a:bodyPr>
          <a:lstStyle/>
          <a:p>
            <a:pPr marL="285750" indent="-285750">
              <a:buFont typeface="Arial" panose="020B0604020202020204" pitchFamily="34" charset="0"/>
              <a:buChar char="•"/>
            </a:pPr>
            <a:r>
              <a:rPr lang="en" dirty="0"/>
              <a:t>GBA: 33 000 </a:t>
            </a:r>
            <a:r>
              <a:rPr lang="ru-RU" dirty="0"/>
              <a:t>кв. м, </a:t>
            </a:r>
          </a:p>
          <a:p>
            <a:pPr marL="285750" indent="-285750">
              <a:buFont typeface="Arial" panose="020B0604020202020204" pitchFamily="34" charset="0"/>
              <a:buChar char="•"/>
            </a:pPr>
            <a:r>
              <a:rPr lang="en" dirty="0"/>
              <a:t>GLA: 26 500 </a:t>
            </a:r>
            <a:r>
              <a:rPr lang="ru-RU" dirty="0"/>
              <a:t>кв. м</a:t>
            </a:r>
          </a:p>
          <a:p>
            <a:pPr marL="285750" indent="-285750">
              <a:buFont typeface="Arial" panose="020B0604020202020204" pitchFamily="34" charset="0"/>
              <a:buChar char="•"/>
            </a:pPr>
            <a:r>
              <a:rPr lang="ru-RU" dirty="0"/>
              <a:t>Брокер: </a:t>
            </a:r>
            <a:r>
              <a:rPr lang="en" dirty="0"/>
              <a:t>Retail &amp; Development Advisor</a:t>
            </a:r>
          </a:p>
          <a:p>
            <a:pPr marL="285750" indent="-285750">
              <a:buFont typeface="Arial" panose="020B0604020202020204" pitchFamily="34" charset="0"/>
              <a:buChar char="•"/>
            </a:pPr>
            <a:endParaRPr lang="ru-UA" dirty="0"/>
          </a:p>
        </p:txBody>
      </p:sp>
      <p:sp>
        <p:nvSpPr>
          <p:cNvPr id="3" name="Прямоугольник 2">
            <a:extLst>
              <a:ext uri="{FF2B5EF4-FFF2-40B4-BE49-F238E27FC236}">
                <a16:creationId xmlns:a16="http://schemas.microsoft.com/office/drawing/2014/main" id="{62495895-1FC3-B751-0F20-B70BE4FDA4CC}"/>
              </a:ext>
            </a:extLst>
          </p:cNvPr>
          <p:cNvSpPr/>
          <p:nvPr/>
        </p:nvSpPr>
        <p:spPr>
          <a:xfrm>
            <a:off x="542515" y="235317"/>
            <a:ext cx="9764252" cy="75578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4" name="Заголовок 1">
            <a:extLst>
              <a:ext uri="{FF2B5EF4-FFF2-40B4-BE49-F238E27FC236}">
                <a16:creationId xmlns:a16="http://schemas.microsoft.com/office/drawing/2014/main" id="{EBB95330-A18F-2D83-2D76-D77FD9030876}"/>
              </a:ext>
            </a:extLst>
          </p:cNvPr>
          <p:cNvSpPr txBox="1">
            <a:spLocks/>
          </p:cNvSpPr>
          <p:nvPr/>
        </p:nvSpPr>
        <p:spPr>
          <a:xfrm>
            <a:off x="838200" y="365126"/>
            <a:ext cx="10515600" cy="539944"/>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UA" b="1">
                <a:solidFill>
                  <a:schemeClr val="bg1"/>
                </a:solidFill>
              </a:rPr>
              <a:t>Відкриття нових ТРЦ в Україні в 2024</a:t>
            </a:r>
            <a:endParaRPr lang="ru-UA" b="1" dirty="0">
              <a:solidFill>
                <a:schemeClr val="bg1"/>
              </a:solidFill>
            </a:endParaRPr>
          </a:p>
        </p:txBody>
      </p:sp>
      <p:pic>
        <p:nvPicPr>
          <p:cNvPr id="2" name="Рисунок 1">
            <a:extLst>
              <a:ext uri="{FF2B5EF4-FFF2-40B4-BE49-F238E27FC236}">
                <a16:creationId xmlns:a16="http://schemas.microsoft.com/office/drawing/2014/main" id="{E7C912D1-1986-42A4-0101-74452BB15FA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38011" b="35350"/>
          <a:stretch/>
        </p:blipFill>
        <p:spPr>
          <a:xfrm>
            <a:off x="9362886" y="6049797"/>
            <a:ext cx="2864438" cy="763048"/>
          </a:xfrm>
          <a:prstGeom prst="rect">
            <a:avLst/>
          </a:prstGeom>
        </p:spPr>
      </p:pic>
    </p:spTree>
    <p:extLst>
      <p:ext uri="{BB962C8B-B14F-4D97-AF65-F5344CB8AC3E}">
        <p14:creationId xmlns:p14="http://schemas.microsoft.com/office/powerpoint/2010/main" val="2123971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B05110-8DE4-0D3F-19F7-9817EA5EE05E}"/>
              </a:ext>
            </a:extLst>
          </p:cNvPr>
          <p:cNvSpPr txBox="1"/>
          <p:nvPr/>
        </p:nvSpPr>
        <p:spPr>
          <a:xfrm>
            <a:off x="890588" y="1249477"/>
            <a:ext cx="6100762" cy="369332"/>
          </a:xfrm>
          <a:prstGeom prst="rect">
            <a:avLst/>
          </a:prstGeom>
          <a:noFill/>
        </p:spPr>
        <p:txBody>
          <a:bodyPr wrap="square">
            <a:spAutoFit/>
          </a:bodyPr>
          <a:lstStyle/>
          <a:p>
            <a:pPr marL="285750" indent="-285750">
              <a:buFont typeface="Arial" panose="020B0604020202020204" pitchFamily="34" charset="0"/>
              <a:buChar char="•"/>
            </a:pPr>
            <a:r>
              <a:rPr lang="ru-RU" dirty="0"/>
              <a:t>ТРЦ </a:t>
            </a:r>
            <a:r>
              <a:rPr lang="en" dirty="0"/>
              <a:t>Korona, </a:t>
            </a:r>
            <a:r>
              <a:rPr lang="ru-RU" dirty="0"/>
              <a:t>Ужгород</a:t>
            </a:r>
          </a:p>
        </p:txBody>
      </p:sp>
      <p:sp>
        <p:nvSpPr>
          <p:cNvPr id="6" name="TextBox 5">
            <a:extLst>
              <a:ext uri="{FF2B5EF4-FFF2-40B4-BE49-F238E27FC236}">
                <a16:creationId xmlns:a16="http://schemas.microsoft.com/office/drawing/2014/main" id="{F3304DD5-3BC9-A818-3293-47E38FBE812B}"/>
              </a:ext>
            </a:extLst>
          </p:cNvPr>
          <p:cNvSpPr txBox="1"/>
          <p:nvPr/>
        </p:nvSpPr>
        <p:spPr>
          <a:xfrm>
            <a:off x="6096000" y="1249477"/>
            <a:ext cx="2593723" cy="369332"/>
          </a:xfrm>
          <a:prstGeom prst="rect">
            <a:avLst/>
          </a:prstGeom>
          <a:noFill/>
        </p:spPr>
        <p:txBody>
          <a:bodyPr wrap="none" rtlCol="0">
            <a:spAutoFit/>
          </a:bodyPr>
          <a:lstStyle/>
          <a:p>
            <a:pPr marL="285750" indent="-285750">
              <a:buFont typeface="Arial" panose="020B0604020202020204" pitchFamily="34" charset="0"/>
              <a:buChar char="•"/>
            </a:pPr>
            <a:r>
              <a:rPr lang="ru-RU" dirty="0"/>
              <a:t>ТРЦ </a:t>
            </a:r>
            <a:r>
              <a:rPr lang="ru-RU" dirty="0" err="1"/>
              <a:t>Україна</a:t>
            </a:r>
            <a:r>
              <a:rPr lang="ru-RU" dirty="0"/>
              <a:t>. Ужгород</a:t>
            </a:r>
          </a:p>
        </p:txBody>
      </p:sp>
      <p:pic>
        <p:nvPicPr>
          <p:cNvPr id="3074" name="Picture 2" descr="Фото 6 — Усупереч війні. Які ТРЦ відкриються в Україні у 2024 році">
            <a:extLst>
              <a:ext uri="{FF2B5EF4-FFF2-40B4-BE49-F238E27FC236}">
                <a16:creationId xmlns:a16="http://schemas.microsoft.com/office/drawing/2014/main" id="{5B351DF8-3B54-994F-B1E2-FF81A9FBB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8" y="1848440"/>
            <a:ext cx="4337664" cy="31868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9AD3E91-EDEF-F552-312D-B9D27AB3CCA1}"/>
              </a:ext>
            </a:extLst>
          </p:cNvPr>
          <p:cNvSpPr txBox="1"/>
          <p:nvPr/>
        </p:nvSpPr>
        <p:spPr>
          <a:xfrm>
            <a:off x="1140688" y="5146858"/>
            <a:ext cx="2763705" cy="923330"/>
          </a:xfrm>
          <a:prstGeom prst="rect">
            <a:avLst/>
          </a:prstGeom>
          <a:noFill/>
        </p:spPr>
        <p:txBody>
          <a:bodyPr wrap="none" rtlCol="0">
            <a:spAutoFit/>
          </a:bodyPr>
          <a:lstStyle/>
          <a:p>
            <a:pPr marL="285750" indent="-285750">
              <a:buFont typeface="Arial" panose="020B0604020202020204" pitchFamily="34" charset="0"/>
              <a:buChar char="•"/>
            </a:pPr>
            <a:r>
              <a:rPr lang="en" dirty="0"/>
              <a:t>GBA: 14 000 </a:t>
            </a:r>
            <a:r>
              <a:rPr lang="ru-RU" dirty="0"/>
              <a:t>кв. м, </a:t>
            </a:r>
          </a:p>
          <a:p>
            <a:pPr marL="285750" indent="-285750">
              <a:buFont typeface="Arial" panose="020B0604020202020204" pitchFamily="34" charset="0"/>
              <a:buChar char="•"/>
            </a:pPr>
            <a:r>
              <a:rPr lang="en" dirty="0"/>
              <a:t>GLA: 10 500 </a:t>
            </a:r>
            <a:r>
              <a:rPr lang="ru-RU" dirty="0"/>
              <a:t>кв. м</a:t>
            </a:r>
          </a:p>
          <a:p>
            <a:pPr marL="285750" indent="-285750">
              <a:buFont typeface="Arial" panose="020B0604020202020204" pitchFamily="34" charset="0"/>
              <a:buChar char="•"/>
            </a:pPr>
            <a:r>
              <a:rPr lang="ru-RU" dirty="0"/>
              <a:t>Брокер: </a:t>
            </a:r>
            <a:r>
              <a:rPr lang="en" dirty="0"/>
              <a:t>Colliers Ukraine</a:t>
            </a:r>
          </a:p>
        </p:txBody>
      </p:sp>
      <p:pic>
        <p:nvPicPr>
          <p:cNvPr id="3076" name="Picture 4" descr="Фото 7 — Усупереч війні. Які ТРЦ відкриються в Україні у 2024 році">
            <a:extLst>
              <a:ext uri="{FF2B5EF4-FFF2-40B4-BE49-F238E27FC236}">
                <a16:creationId xmlns:a16="http://schemas.microsoft.com/office/drawing/2014/main" id="{3C1EBE78-1B11-5922-469E-52C5B0AED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046" y="1848440"/>
            <a:ext cx="5000454" cy="31868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6CD9A29-84AF-A345-9EB0-EF8C5897AC8D}"/>
              </a:ext>
            </a:extLst>
          </p:cNvPr>
          <p:cNvSpPr txBox="1"/>
          <p:nvPr/>
        </p:nvSpPr>
        <p:spPr>
          <a:xfrm>
            <a:off x="6422168" y="5146858"/>
            <a:ext cx="4110164" cy="923330"/>
          </a:xfrm>
          <a:prstGeom prst="rect">
            <a:avLst/>
          </a:prstGeom>
          <a:noFill/>
        </p:spPr>
        <p:txBody>
          <a:bodyPr wrap="none" rtlCol="0">
            <a:spAutoFit/>
          </a:bodyPr>
          <a:lstStyle/>
          <a:p>
            <a:pPr marL="285750" indent="-285750">
              <a:buFont typeface="Arial" panose="020B0604020202020204" pitchFamily="34" charset="0"/>
              <a:buChar char="•"/>
            </a:pPr>
            <a:r>
              <a:rPr lang="en" dirty="0"/>
              <a:t>GBA: 20 000 </a:t>
            </a:r>
            <a:r>
              <a:rPr lang="ru-RU" dirty="0"/>
              <a:t>кв. м</a:t>
            </a:r>
          </a:p>
          <a:p>
            <a:pPr marL="285750" indent="-285750">
              <a:buFont typeface="Arial" panose="020B0604020202020204" pitchFamily="34" charset="0"/>
              <a:buChar char="•"/>
            </a:pPr>
            <a:r>
              <a:rPr lang="ru-RU" dirty="0"/>
              <a:t>Брокер: </a:t>
            </a:r>
            <a:r>
              <a:rPr lang="en" dirty="0"/>
              <a:t>Retail &amp; Development Advisor</a:t>
            </a:r>
          </a:p>
          <a:p>
            <a:endParaRPr lang="ru-UA" dirty="0"/>
          </a:p>
        </p:txBody>
      </p:sp>
      <p:sp>
        <p:nvSpPr>
          <p:cNvPr id="3" name="Прямоугольник 2">
            <a:extLst>
              <a:ext uri="{FF2B5EF4-FFF2-40B4-BE49-F238E27FC236}">
                <a16:creationId xmlns:a16="http://schemas.microsoft.com/office/drawing/2014/main" id="{4E0904AD-BE46-6265-EEAF-FFBE8C323709}"/>
              </a:ext>
            </a:extLst>
          </p:cNvPr>
          <p:cNvSpPr/>
          <p:nvPr/>
        </p:nvSpPr>
        <p:spPr>
          <a:xfrm>
            <a:off x="542515" y="235317"/>
            <a:ext cx="9764252" cy="75578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4" name="Заголовок 1">
            <a:extLst>
              <a:ext uri="{FF2B5EF4-FFF2-40B4-BE49-F238E27FC236}">
                <a16:creationId xmlns:a16="http://schemas.microsoft.com/office/drawing/2014/main" id="{987DA807-65F4-1F63-A308-2D72C33C8AB3}"/>
              </a:ext>
            </a:extLst>
          </p:cNvPr>
          <p:cNvSpPr txBox="1">
            <a:spLocks/>
          </p:cNvSpPr>
          <p:nvPr/>
        </p:nvSpPr>
        <p:spPr>
          <a:xfrm>
            <a:off x="838200" y="365126"/>
            <a:ext cx="10515600" cy="539944"/>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UA" b="1">
                <a:solidFill>
                  <a:schemeClr val="bg1"/>
                </a:solidFill>
              </a:rPr>
              <a:t>Відкриття нових ТРЦ в Україні в 2024</a:t>
            </a:r>
            <a:endParaRPr lang="ru-UA" b="1" dirty="0">
              <a:solidFill>
                <a:schemeClr val="bg1"/>
              </a:solidFill>
            </a:endParaRPr>
          </a:p>
        </p:txBody>
      </p:sp>
      <p:pic>
        <p:nvPicPr>
          <p:cNvPr id="2" name="Рисунок 1">
            <a:extLst>
              <a:ext uri="{FF2B5EF4-FFF2-40B4-BE49-F238E27FC236}">
                <a16:creationId xmlns:a16="http://schemas.microsoft.com/office/drawing/2014/main" id="{7EC21F41-35C2-927F-8FB0-D29D2928389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38011" b="35350"/>
          <a:stretch/>
        </p:blipFill>
        <p:spPr>
          <a:xfrm>
            <a:off x="9362886" y="6049797"/>
            <a:ext cx="2864438" cy="763048"/>
          </a:xfrm>
          <a:prstGeom prst="rect">
            <a:avLst/>
          </a:prstGeom>
        </p:spPr>
      </p:pic>
    </p:spTree>
    <p:extLst>
      <p:ext uri="{BB962C8B-B14F-4D97-AF65-F5344CB8AC3E}">
        <p14:creationId xmlns:p14="http://schemas.microsoft.com/office/powerpoint/2010/main" val="3587262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186D8-06E3-A764-CFA1-4E8B0EE480CA}"/>
              </a:ext>
            </a:extLst>
          </p:cNvPr>
          <p:cNvSpPr txBox="1"/>
          <p:nvPr/>
        </p:nvSpPr>
        <p:spPr>
          <a:xfrm>
            <a:off x="660610" y="1426228"/>
            <a:ext cx="5264944" cy="369332"/>
          </a:xfrm>
          <a:prstGeom prst="rect">
            <a:avLst/>
          </a:prstGeom>
          <a:noFill/>
        </p:spPr>
        <p:txBody>
          <a:bodyPr wrap="square">
            <a:spAutoFit/>
          </a:bodyPr>
          <a:lstStyle/>
          <a:p>
            <a:pPr marL="285750" indent="-285750">
              <a:buFont typeface="Arial" panose="020B0604020202020204" pitchFamily="34" charset="0"/>
              <a:buChar char="•"/>
            </a:pPr>
            <a:r>
              <a:rPr lang="ru-RU" dirty="0"/>
              <a:t>ТРЦ </a:t>
            </a:r>
            <a:r>
              <a:rPr lang="en" dirty="0"/>
              <a:t>Green Gallery, </a:t>
            </a:r>
            <a:r>
              <a:rPr lang="ru-RU" dirty="0" err="1"/>
              <a:t>Київська</a:t>
            </a:r>
            <a:r>
              <a:rPr lang="ru-RU" dirty="0"/>
              <a:t> область, </a:t>
            </a:r>
            <a:r>
              <a:rPr lang="ru-RU" dirty="0" err="1"/>
              <a:t>смт</a:t>
            </a:r>
            <a:r>
              <a:rPr lang="ru-RU" dirty="0"/>
              <a:t> </a:t>
            </a:r>
            <a:r>
              <a:rPr lang="ru-RU" dirty="0" err="1"/>
              <a:t>Чабани</a:t>
            </a:r>
            <a:endParaRPr lang="ru-RU" dirty="0"/>
          </a:p>
        </p:txBody>
      </p:sp>
      <p:sp>
        <p:nvSpPr>
          <p:cNvPr id="6" name="TextBox 5">
            <a:extLst>
              <a:ext uri="{FF2B5EF4-FFF2-40B4-BE49-F238E27FC236}">
                <a16:creationId xmlns:a16="http://schemas.microsoft.com/office/drawing/2014/main" id="{FC4C8457-5C75-1D0E-1BAB-D11885B2A2F6}"/>
              </a:ext>
            </a:extLst>
          </p:cNvPr>
          <p:cNvSpPr txBox="1"/>
          <p:nvPr/>
        </p:nvSpPr>
        <p:spPr>
          <a:xfrm>
            <a:off x="7569286" y="1426228"/>
            <a:ext cx="2737481" cy="369332"/>
          </a:xfrm>
          <a:prstGeom prst="rect">
            <a:avLst/>
          </a:prstGeom>
          <a:noFill/>
        </p:spPr>
        <p:txBody>
          <a:bodyPr wrap="none" rtlCol="0">
            <a:spAutoFit/>
          </a:bodyPr>
          <a:lstStyle/>
          <a:p>
            <a:pPr marL="285750" indent="-285750">
              <a:buFont typeface="Arial" panose="020B0604020202020204" pitchFamily="34" charset="0"/>
              <a:buChar char="•"/>
            </a:pPr>
            <a:r>
              <a:rPr lang="ru-RU" dirty="0"/>
              <a:t>ТРЦ </a:t>
            </a:r>
            <a:r>
              <a:rPr lang="en" dirty="0" err="1"/>
              <a:t>Bucha</a:t>
            </a:r>
            <a:r>
              <a:rPr lang="en" dirty="0"/>
              <a:t> Gallery, </a:t>
            </a:r>
            <a:r>
              <a:rPr lang="ru-RU" dirty="0"/>
              <a:t>Буча</a:t>
            </a:r>
          </a:p>
        </p:txBody>
      </p:sp>
      <p:pic>
        <p:nvPicPr>
          <p:cNvPr id="4098" name="Picture 2" descr="Фото 8 — Усупереч війні. Які ТРЦ відкриються в Україні у 2024 році">
            <a:extLst>
              <a:ext uri="{FF2B5EF4-FFF2-40B4-BE49-F238E27FC236}">
                <a16:creationId xmlns:a16="http://schemas.microsoft.com/office/drawing/2014/main" id="{F636935F-4794-56F7-DAE0-31A95E8DB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41850"/>
            <a:ext cx="4489913" cy="26520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850E28C-16DE-0DB9-CCB7-06A600EC61D7}"/>
              </a:ext>
            </a:extLst>
          </p:cNvPr>
          <p:cNvSpPr txBox="1"/>
          <p:nvPr/>
        </p:nvSpPr>
        <p:spPr>
          <a:xfrm>
            <a:off x="2028826" y="4700588"/>
            <a:ext cx="2528513" cy="1200329"/>
          </a:xfrm>
          <a:prstGeom prst="rect">
            <a:avLst/>
          </a:prstGeom>
          <a:noFill/>
        </p:spPr>
        <p:txBody>
          <a:bodyPr wrap="none" rtlCol="0">
            <a:spAutoFit/>
          </a:bodyPr>
          <a:lstStyle/>
          <a:p>
            <a:pPr marL="285750" indent="-285750">
              <a:buFont typeface="Arial" panose="020B0604020202020204" pitchFamily="34" charset="0"/>
              <a:buChar char="•"/>
            </a:pPr>
            <a:r>
              <a:rPr lang="en" dirty="0"/>
              <a:t>GBA: 96 000 </a:t>
            </a:r>
            <a:r>
              <a:rPr lang="ru-RU" dirty="0"/>
              <a:t>кв. м, </a:t>
            </a:r>
          </a:p>
          <a:p>
            <a:pPr marL="285750" indent="-285750">
              <a:buFont typeface="Arial" panose="020B0604020202020204" pitchFamily="34" charset="0"/>
              <a:buChar char="•"/>
            </a:pPr>
            <a:r>
              <a:rPr lang="en" dirty="0"/>
              <a:t>GLA: 62 000 </a:t>
            </a:r>
            <a:r>
              <a:rPr lang="ru-RU" dirty="0"/>
              <a:t>кв. м</a:t>
            </a:r>
          </a:p>
          <a:p>
            <a:pPr marL="285750" indent="-285750">
              <a:buFont typeface="Arial" panose="020B0604020202020204" pitchFamily="34" charset="0"/>
              <a:buChar char="•"/>
            </a:pPr>
            <a:r>
              <a:rPr lang="ru-RU" dirty="0"/>
              <a:t>Девелопер: </a:t>
            </a:r>
            <a:r>
              <a:rPr lang="ru-RU" dirty="0" err="1"/>
              <a:t>Епіцентр</a:t>
            </a:r>
            <a:endParaRPr lang="ru-RU" dirty="0"/>
          </a:p>
          <a:p>
            <a:endParaRPr lang="ru-UA" dirty="0"/>
          </a:p>
        </p:txBody>
      </p:sp>
      <p:sp>
        <p:nvSpPr>
          <p:cNvPr id="9" name="TextBox 8">
            <a:extLst>
              <a:ext uri="{FF2B5EF4-FFF2-40B4-BE49-F238E27FC236}">
                <a16:creationId xmlns:a16="http://schemas.microsoft.com/office/drawing/2014/main" id="{12B9881A-3187-79F9-CD36-A5A0509870FD}"/>
              </a:ext>
            </a:extLst>
          </p:cNvPr>
          <p:cNvSpPr txBox="1"/>
          <p:nvPr/>
        </p:nvSpPr>
        <p:spPr>
          <a:xfrm>
            <a:off x="7778254" y="4700588"/>
            <a:ext cx="2528513" cy="923330"/>
          </a:xfrm>
          <a:prstGeom prst="rect">
            <a:avLst/>
          </a:prstGeom>
          <a:noFill/>
        </p:spPr>
        <p:txBody>
          <a:bodyPr wrap="none" rtlCol="0">
            <a:spAutoFit/>
          </a:bodyPr>
          <a:lstStyle/>
          <a:p>
            <a:pPr marL="285750" indent="-285750">
              <a:buFont typeface="Arial" panose="020B0604020202020204" pitchFamily="34" charset="0"/>
              <a:buChar char="•"/>
            </a:pPr>
            <a:r>
              <a:rPr lang="en" dirty="0"/>
              <a:t>GBA: 97 000 </a:t>
            </a:r>
            <a:r>
              <a:rPr lang="ru-RU" dirty="0"/>
              <a:t>кв. м, </a:t>
            </a:r>
          </a:p>
          <a:p>
            <a:pPr marL="285750" indent="-285750">
              <a:buFont typeface="Arial" panose="020B0604020202020204" pitchFamily="34" charset="0"/>
              <a:buChar char="•"/>
            </a:pPr>
            <a:r>
              <a:rPr lang="en" dirty="0"/>
              <a:t>GLA: 66 000 </a:t>
            </a:r>
            <a:r>
              <a:rPr lang="ru-RU" dirty="0"/>
              <a:t>кв. м</a:t>
            </a:r>
          </a:p>
          <a:p>
            <a:pPr marL="285750" indent="-285750">
              <a:buFont typeface="Arial" panose="020B0604020202020204" pitchFamily="34" charset="0"/>
              <a:buChar char="•"/>
            </a:pPr>
            <a:r>
              <a:rPr lang="ru-RU" dirty="0"/>
              <a:t>Девелопер: </a:t>
            </a:r>
            <a:r>
              <a:rPr lang="ru-RU" dirty="0" err="1"/>
              <a:t>Епіцентр</a:t>
            </a:r>
            <a:endParaRPr lang="ru-RU" dirty="0"/>
          </a:p>
        </p:txBody>
      </p:sp>
      <p:sp>
        <p:nvSpPr>
          <p:cNvPr id="10" name="TextBox 9">
            <a:extLst>
              <a:ext uri="{FF2B5EF4-FFF2-40B4-BE49-F238E27FC236}">
                <a16:creationId xmlns:a16="http://schemas.microsoft.com/office/drawing/2014/main" id="{D88AC94A-139B-2FDD-E832-ECA3D657B9BB}"/>
              </a:ext>
            </a:extLst>
          </p:cNvPr>
          <p:cNvSpPr txBox="1"/>
          <p:nvPr/>
        </p:nvSpPr>
        <p:spPr>
          <a:xfrm>
            <a:off x="6549388" y="5600112"/>
            <a:ext cx="4986244" cy="1200329"/>
          </a:xfrm>
          <a:prstGeom prst="rect">
            <a:avLst/>
          </a:prstGeom>
          <a:noFill/>
        </p:spPr>
        <p:txBody>
          <a:bodyPr wrap="square" rtlCol="0">
            <a:spAutoFit/>
          </a:bodyPr>
          <a:lstStyle/>
          <a:p>
            <a:pPr algn="just"/>
            <a:r>
              <a:rPr lang="ru-UA" dirty="0"/>
              <a:t>«Епіцентр» планує побудувати ТРЦ на місці власного зруйнованого ТЦ в Бучі. </a:t>
            </a:r>
            <a:r>
              <a:rPr lang="ru-RU" dirty="0" err="1">
                <a:solidFill>
                  <a:srgbClr val="000000"/>
                </a:solidFill>
                <a:latin typeface="Manrope"/>
              </a:rPr>
              <a:t>О</a:t>
            </a:r>
            <a:r>
              <a:rPr lang="ru-RU" b="0" i="0" u="none" strike="noStrike" dirty="0" err="1">
                <a:solidFill>
                  <a:srgbClr val="000000"/>
                </a:solidFill>
                <a:effectLst/>
                <a:latin typeface="Manrope"/>
              </a:rPr>
              <a:t>крім</a:t>
            </a:r>
            <a:r>
              <a:rPr lang="ru-RU" b="0" i="0" u="none" strike="noStrike" dirty="0">
                <a:solidFill>
                  <a:srgbClr val="000000"/>
                </a:solidFill>
                <a:effectLst/>
                <a:latin typeface="Manrope"/>
              </a:rPr>
              <a:t> </a:t>
            </a:r>
            <a:r>
              <a:rPr lang="ru-RU" b="0" i="0" u="none" strike="noStrike" dirty="0" err="1">
                <a:solidFill>
                  <a:srgbClr val="000000"/>
                </a:solidFill>
                <a:effectLst/>
                <a:latin typeface="Manrope"/>
              </a:rPr>
              <a:t>власних</a:t>
            </a:r>
            <a:r>
              <a:rPr lang="ru-RU" b="0" i="0" u="none" strike="noStrike" dirty="0">
                <a:solidFill>
                  <a:srgbClr val="000000"/>
                </a:solidFill>
                <a:effectLst/>
                <a:latin typeface="Manrope"/>
              </a:rPr>
              <a:t> </a:t>
            </a:r>
            <a:r>
              <a:rPr lang="ru-RU" b="0" i="0" u="none" strike="noStrike" dirty="0" err="1">
                <a:solidFill>
                  <a:srgbClr val="000000"/>
                </a:solidFill>
                <a:effectLst/>
                <a:latin typeface="Manrope"/>
              </a:rPr>
              <a:t>торгових</a:t>
            </a:r>
            <a:r>
              <a:rPr lang="ru-RU" b="0" i="0" u="none" strike="noStrike" dirty="0">
                <a:solidFill>
                  <a:srgbClr val="000000"/>
                </a:solidFill>
                <a:effectLst/>
                <a:latin typeface="Manrope"/>
              </a:rPr>
              <a:t> </a:t>
            </a:r>
            <a:r>
              <a:rPr lang="ru-RU" b="0" i="0" u="none" strike="noStrike" dirty="0" err="1">
                <a:solidFill>
                  <a:srgbClr val="000000"/>
                </a:solidFill>
                <a:effectLst/>
                <a:latin typeface="Manrope"/>
              </a:rPr>
              <a:t>площ</a:t>
            </a:r>
            <a:r>
              <a:rPr lang="ru-RU" b="0" i="0" u="none" strike="noStrike" dirty="0">
                <a:solidFill>
                  <a:srgbClr val="000000"/>
                </a:solidFill>
                <a:effectLst/>
                <a:latin typeface="Manrope"/>
              </a:rPr>
              <a:t> у 51 500 кв. м. </a:t>
            </a:r>
            <a:r>
              <a:rPr lang="ru-RU" b="0" i="0" u="none" strike="noStrike" dirty="0" err="1">
                <a:solidFill>
                  <a:srgbClr val="000000"/>
                </a:solidFill>
                <a:effectLst/>
                <a:latin typeface="Manrope"/>
              </a:rPr>
              <a:t>ще</a:t>
            </a:r>
            <a:r>
              <a:rPr lang="ru-RU" b="0" i="0" u="none" strike="noStrike" dirty="0">
                <a:solidFill>
                  <a:srgbClr val="000000"/>
                </a:solidFill>
                <a:effectLst/>
                <a:latin typeface="Manrope"/>
              </a:rPr>
              <a:t> 14 500 кв. м </a:t>
            </a:r>
            <a:r>
              <a:rPr lang="ru-RU" b="0" i="0" u="none" strike="noStrike" dirty="0" err="1">
                <a:solidFill>
                  <a:srgbClr val="000000"/>
                </a:solidFill>
                <a:effectLst/>
                <a:latin typeface="Manrope"/>
              </a:rPr>
              <a:t>здаватимуть</a:t>
            </a:r>
            <a:r>
              <a:rPr lang="ru-RU" b="0" i="0" u="none" strike="noStrike" dirty="0">
                <a:solidFill>
                  <a:srgbClr val="000000"/>
                </a:solidFill>
                <a:effectLst/>
                <a:latin typeface="Manrope"/>
              </a:rPr>
              <a:t> </a:t>
            </a:r>
            <a:r>
              <a:rPr lang="ru-RU" b="0" i="0" u="none" strike="noStrike" dirty="0" err="1">
                <a:solidFill>
                  <a:srgbClr val="000000"/>
                </a:solidFill>
                <a:effectLst/>
                <a:latin typeface="Manrope"/>
              </a:rPr>
              <a:t>іншим</a:t>
            </a:r>
            <a:r>
              <a:rPr lang="ru-RU" b="0" i="0" u="none" strike="noStrike" dirty="0">
                <a:solidFill>
                  <a:srgbClr val="000000"/>
                </a:solidFill>
                <a:effectLst/>
                <a:latin typeface="Manrope"/>
              </a:rPr>
              <a:t> операторам</a:t>
            </a:r>
            <a:endParaRPr lang="ru-UA" dirty="0"/>
          </a:p>
        </p:txBody>
      </p:sp>
      <p:sp>
        <p:nvSpPr>
          <p:cNvPr id="3" name="Прямоугольник 2">
            <a:extLst>
              <a:ext uri="{FF2B5EF4-FFF2-40B4-BE49-F238E27FC236}">
                <a16:creationId xmlns:a16="http://schemas.microsoft.com/office/drawing/2014/main" id="{185D2A08-EACE-9AC4-B3C6-5A27F6E98B5B}"/>
              </a:ext>
            </a:extLst>
          </p:cNvPr>
          <p:cNvSpPr/>
          <p:nvPr/>
        </p:nvSpPr>
        <p:spPr>
          <a:xfrm>
            <a:off x="542515" y="235317"/>
            <a:ext cx="9764252" cy="75578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4" name="Заголовок 1">
            <a:extLst>
              <a:ext uri="{FF2B5EF4-FFF2-40B4-BE49-F238E27FC236}">
                <a16:creationId xmlns:a16="http://schemas.microsoft.com/office/drawing/2014/main" id="{A8584ADB-33E7-2DDC-4BD8-1E2E0681072D}"/>
              </a:ext>
            </a:extLst>
          </p:cNvPr>
          <p:cNvSpPr txBox="1">
            <a:spLocks/>
          </p:cNvSpPr>
          <p:nvPr/>
        </p:nvSpPr>
        <p:spPr>
          <a:xfrm>
            <a:off x="838200" y="365126"/>
            <a:ext cx="10515600" cy="539944"/>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UA" b="1">
                <a:solidFill>
                  <a:schemeClr val="bg1"/>
                </a:solidFill>
              </a:rPr>
              <a:t>Відкриття нових ТРЦ в Україні в 2024</a:t>
            </a:r>
            <a:endParaRPr lang="ru-UA" b="1" dirty="0">
              <a:solidFill>
                <a:schemeClr val="bg1"/>
              </a:solidFill>
            </a:endParaRPr>
          </a:p>
        </p:txBody>
      </p:sp>
      <p:pic>
        <p:nvPicPr>
          <p:cNvPr id="2050" name="Picture 2" descr="В Буче построят самый большой в Киевской области ТРЦ. Вот первые фото проекта">
            <a:extLst>
              <a:ext uri="{FF2B5EF4-FFF2-40B4-BE49-F238E27FC236}">
                <a16:creationId xmlns:a16="http://schemas.microsoft.com/office/drawing/2014/main" id="{F84EAAA0-77E8-9D7B-9E32-2AD9150E0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889" y="1941850"/>
            <a:ext cx="4211653" cy="2656581"/>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a:extLst>
              <a:ext uri="{FF2B5EF4-FFF2-40B4-BE49-F238E27FC236}">
                <a16:creationId xmlns:a16="http://schemas.microsoft.com/office/drawing/2014/main" id="{17B30091-31B0-03E4-5CF0-D5E262F5D49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38011" b="35350"/>
          <a:stretch/>
        </p:blipFill>
        <p:spPr>
          <a:xfrm>
            <a:off x="0" y="6111350"/>
            <a:ext cx="2864438" cy="763048"/>
          </a:xfrm>
          <a:prstGeom prst="rect">
            <a:avLst/>
          </a:prstGeom>
        </p:spPr>
      </p:pic>
    </p:spTree>
    <p:extLst>
      <p:ext uri="{BB962C8B-B14F-4D97-AF65-F5344CB8AC3E}">
        <p14:creationId xmlns:p14="http://schemas.microsoft.com/office/powerpoint/2010/main" val="3769922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D8D4E602-6815-2096-E05E-955019D2E729}"/>
              </a:ext>
            </a:extLst>
          </p:cNvPr>
          <p:cNvSpPr/>
          <p:nvPr/>
        </p:nvSpPr>
        <p:spPr>
          <a:xfrm>
            <a:off x="542515" y="235317"/>
            <a:ext cx="9764252" cy="75578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 name="Заголовок 1">
            <a:extLst>
              <a:ext uri="{FF2B5EF4-FFF2-40B4-BE49-F238E27FC236}">
                <a16:creationId xmlns:a16="http://schemas.microsoft.com/office/drawing/2014/main" id="{C50B5EE0-45C0-A9CC-387E-60D3E7206AB2}"/>
              </a:ext>
            </a:extLst>
          </p:cNvPr>
          <p:cNvSpPr>
            <a:spLocks noGrp="1"/>
          </p:cNvSpPr>
          <p:nvPr>
            <p:ph type="title"/>
          </p:nvPr>
        </p:nvSpPr>
        <p:spPr>
          <a:xfrm>
            <a:off x="3956275" y="-49575"/>
            <a:ext cx="10515600" cy="1325563"/>
          </a:xfrm>
        </p:spPr>
        <p:txBody>
          <a:bodyPr/>
          <a:lstStyle/>
          <a:p>
            <a:r>
              <a:rPr lang="ru-UA" b="1" dirty="0">
                <a:solidFill>
                  <a:schemeClr val="bg1"/>
                </a:solidFill>
              </a:rPr>
              <a:t>Висновки</a:t>
            </a:r>
          </a:p>
        </p:txBody>
      </p:sp>
      <p:sp>
        <p:nvSpPr>
          <p:cNvPr id="3" name="Объект 2">
            <a:extLst>
              <a:ext uri="{FF2B5EF4-FFF2-40B4-BE49-F238E27FC236}">
                <a16:creationId xmlns:a16="http://schemas.microsoft.com/office/drawing/2014/main" id="{09CD467B-8C8C-CDFC-D26D-ECA10965259F}"/>
              </a:ext>
            </a:extLst>
          </p:cNvPr>
          <p:cNvSpPr>
            <a:spLocks noGrp="1"/>
          </p:cNvSpPr>
          <p:nvPr>
            <p:ph idx="1"/>
          </p:nvPr>
        </p:nvSpPr>
        <p:spPr>
          <a:xfrm>
            <a:off x="308719" y="1157001"/>
            <a:ext cx="11756571" cy="5465682"/>
          </a:xfrm>
        </p:spPr>
        <p:txBody>
          <a:bodyPr>
            <a:normAutofit/>
          </a:bodyPr>
          <a:lstStyle/>
          <a:p>
            <a:r>
              <a:rPr lang="ru-UA" sz="2000" dirty="0"/>
              <a:t>Ринок повернувся до показників 2021 року та адаптувався до воєнних умов</a:t>
            </a:r>
          </a:p>
          <a:p>
            <a:r>
              <a:rPr lang="ru-UA" sz="2000" dirty="0"/>
              <a:t>Дохідність рітейлерів з 1 кв. м. суттєво виросла, та перевершила довоєнні показники в 2023 році через зниження орендної ставки та збільшення продажів.</a:t>
            </a:r>
          </a:p>
          <a:p>
            <a:r>
              <a:rPr lang="ru-UA" sz="2000" dirty="0"/>
              <a:t>Населення почало більше витрачати, проте відкладає великі або дорогі покупки, що повʼязано з ризиками</a:t>
            </a:r>
          </a:p>
          <a:p>
            <a:r>
              <a:rPr lang="ru-UA" sz="2000" dirty="0"/>
              <a:t>Ринок торгівельної нерухомості демонструє стабільне відновлення з початку 2023 року яке продовжиться і в наступні. </a:t>
            </a:r>
          </a:p>
          <a:p>
            <a:r>
              <a:rPr lang="ru-UA" sz="2000" dirty="0"/>
              <a:t>Обсяги продажів в рітейлі демонструють рекордні показники, суттєво зросла частка </a:t>
            </a:r>
            <a:r>
              <a:rPr lang="en-US" sz="2000" dirty="0"/>
              <a:t>e-c</a:t>
            </a:r>
            <a:r>
              <a:rPr lang="uk-UA" sz="2000" dirty="0"/>
              <a:t>о</a:t>
            </a:r>
            <a:r>
              <a:rPr lang="en-US" sz="2000" dirty="0" err="1"/>
              <a:t>mmerce</a:t>
            </a:r>
            <a:r>
              <a:rPr lang="uk-UA" sz="2000" dirty="0"/>
              <a:t>. Через цей напрямок заходять нові бренди із </a:t>
            </a:r>
            <a:r>
              <a:rPr lang="uk-UA" sz="2000" dirty="0" err="1"/>
              <a:t>Турції</a:t>
            </a:r>
            <a:r>
              <a:rPr lang="uk-UA" sz="2000" dirty="0"/>
              <a:t> та Польщі</a:t>
            </a:r>
          </a:p>
          <a:p>
            <a:r>
              <a:rPr lang="uk-UA" sz="2000" dirty="0" err="1"/>
              <a:t>Девелопери</a:t>
            </a:r>
            <a:r>
              <a:rPr lang="uk-UA" sz="2000" dirty="0"/>
              <a:t> активно завершують довоєнні проекти в очікуванні повернення міжнародних брендів на ринок України, в перспективі відкриття нових точок в нових </a:t>
            </a:r>
            <a:r>
              <a:rPr lang="uk-UA" sz="2000" dirty="0" err="1"/>
              <a:t>обʼктах</a:t>
            </a:r>
            <a:endParaRPr lang="uk-UA" sz="2000" dirty="0"/>
          </a:p>
          <a:p>
            <a:r>
              <a:rPr lang="uk-UA" sz="2000" dirty="0"/>
              <a:t>Бренди активно розглядають умови повернення до своїх площ, більша частина з яких уже повернулася або заявила про повернення в найближчі місяці</a:t>
            </a:r>
          </a:p>
          <a:p>
            <a:endParaRPr lang="ru-UA" sz="2000" dirty="0"/>
          </a:p>
        </p:txBody>
      </p:sp>
      <p:pic>
        <p:nvPicPr>
          <p:cNvPr id="5" name="Рисунок 4">
            <a:extLst>
              <a:ext uri="{FF2B5EF4-FFF2-40B4-BE49-F238E27FC236}">
                <a16:creationId xmlns:a16="http://schemas.microsoft.com/office/drawing/2014/main" id="{8F8625D9-16A5-D389-9166-0F6DF5FA95E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38011" b="35350"/>
          <a:stretch/>
        </p:blipFill>
        <p:spPr>
          <a:xfrm>
            <a:off x="9362886" y="6049797"/>
            <a:ext cx="2864438" cy="763048"/>
          </a:xfrm>
          <a:prstGeom prst="rect">
            <a:avLst/>
          </a:prstGeom>
        </p:spPr>
      </p:pic>
    </p:spTree>
    <p:extLst>
      <p:ext uri="{BB962C8B-B14F-4D97-AF65-F5344CB8AC3E}">
        <p14:creationId xmlns:p14="http://schemas.microsoft.com/office/powerpoint/2010/main" val="61791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EDF9D88-FD14-8675-AD66-8F85340AD60E}"/>
              </a:ext>
            </a:extLst>
          </p:cNvPr>
          <p:cNvSpPr/>
          <p:nvPr/>
        </p:nvSpPr>
        <p:spPr>
          <a:xfrm>
            <a:off x="439994" y="235317"/>
            <a:ext cx="9866773" cy="75578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87" name="Прямоугольник 86">
            <a:extLst>
              <a:ext uri="{FF2B5EF4-FFF2-40B4-BE49-F238E27FC236}">
                <a16:creationId xmlns:a16="http://schemas.microsoft.com/office/drawing/2014/main" id="{E659E25A-24C4-ED00-6883-8900119453FD}"/>
              </a:ext>
            </a:extLst>
          </p:cNvPr>
          <p:cNvSpPr/>
          <p:nvPr/>
        </p:nvSpPr>
        <p:spPr>
          <a:xfrm>
            <a:off x="6243894" y="1033527"/>
            <a:ext cx="5803900" cy="1437415"/>
          </a:xfrm>
          <a:prstGeom prst="rect">
            <a:avLst/>
          </a:prstGeom>
          <a:solidFill>
            <a:srgbClr val="FC7A6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86" name="Прямоугольник 85">
            <a:extLst>
              <a:ext uri="{FF2B5EF4-FFF2-40B4-BE49-F238E27FC236}">
                <a16:creationId xmlns:a16="http://schemas.microsoft.com/office/drawing/2014/main" id="{6CA0A452-E5B6-840B-F695-060C536CDAE0}"/>
              </a:ext>
            </a:extLst>
          </p:cNvPr>
          <p:cNvSpPr/>
          <p:nvPr/>
        </p:nvSpPr>
        <p:spPr>
          <a:xfrm>
            <a:off x="450111" y="1034596"/>
            <a:ext cx="5803900" cy="1437415"/>
          </a:xfrm>
          <a:prstGeom prst="rect">
            <a:avLst/>
          </a:prstGeom>
          <a:solidFill>
            <a:srgbClr val="FC7A6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85" name="Прямоугольник 84">
            <a:extLst>
              <a:ext uri="{FF2B5EF4-FFF2-40B4-BE49-F238E27FC236}">
                <a16:creationId xmlns:a16="http://schemas.microsoft.com/office/drawing/2014/main" id="{BE47FA1B-410C-0FA6-9023-A4DE77F811AA}"/>
              </a:ext>
            </a:extLst>
          </p:cNvPr>
          <p:cNvSpPr/>
          <p:nvPr/>
        </p:nvSpPr>
        <p:spPr>
          <a:xfrm>
            <a:off x="450111" y="2823034"/>
            <a:ext cx="5803900" cy="1437415"/>
          </a:xfrm>
          <a:prstGeom prst="rect">
            <a:avLst/>
          </a:prstGeom>
          <a:solidFill>
            <a:srgbClr val="FC7A6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84" name="Прямоугольник 83">
            <a:extLst>
              <a:ext uri="{FF2B5EF4-FFF2-40B4-BE49-F238E27FC236}">
                <a16:creationId xmlns:a16="http://schemas.microsoft.com/office/drawing/2014/main" id="{E94849F0-417F-5C85-3A7E-C318C51726F4}"/>
              </a:ext>
            </a:extLst>
          </p:cNvPr>
          <p:cNvSpPr/>
          <p:nvPr/>
        </p:nvSpPr>
        <p:spPr>
          <a:xfrm>
            <a:off x="6261100" y="2823034"/>
            <a:ext cx="5803900" cy="1437415"/>
          </a:xfrm>
          <a:prstGeom prst="rect">
            <a:avLst/>
          </a:prstGeom>
          <a:solidFill>
            <a:srgbClr val="FC7A6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83" name="Прямоугольник 82">
            <a:extLst>
              <a:ext uri="{FF2B5EF4-FFF2-40B4-BE49-F238E27FC236}">
                <a16:creationId xmlns:a16="http://schemas.microsoft.com/office/drawing/2014/main" id="{142592D6-78B6-653E-BD7E-0CC4EF1FA5B3}"/>
              </a:ext>
            </a:extLst>
          </p:cNvPr>
          <p:cNvSpPr/>
          <p:nvPr/>
        </p:nvSpPr>
        <p:spPr>
          <a:xfrm>
            <a:off x="6254011" y="4611098"/>
            <a:ext cx="5803900" cy="1437415"/>
          </a:xfrm>
          <a:prstGeom prst="rect">
            <a:avLst/>
          </a:prstGeom>
          <a:solidFill>
            <a:srgbClr val="FC7A6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82" name="Прямоугольник 81">
            <a:extLst>
              <a:ext uri="{FF2B5EF4-FFF2-40B4-BE49-F238E27FC236}">
                <a16:creationId xmlns:a16="http://schemas.microsoft.com/office/drawing/2014/main" id="{09515483-7229-0138-64CE-90167949E6C4}"/>
              </a:ext>
            </a:extLst>
          </p:cNvPr>
          <p:cNvSpPr/>
          <p:nvPr/>
        </p:nvSpPr>
        <p:spPr>
          <a:xfrm>
            <a:off x="439994" y="4611098"/>
            <a:ext cx="5803900" cy="1437415"/>
          </a:xfrm>
          <a:prstGeom prst="rect">
            <a:avLst/>
          </a:prstGeom>
          <a:solidFill>
            <a:srgbClr val="FC7A6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 name="Заголовок 1">
            <a:extLst>
              <a:ext uri="{FF2B5EF4-FFF2-40B4-BE49-F238E27FC236}">
                <a16:creationId xmlns:a16="http://schemas.microsoft.com/office/drawing/2014/main" id="{1C1E71B5-14CD-1572-BFFF-313A483F8976}"/>
              </a:ext>
            </a:extLst>
          </p:cNvPr>
          <p:cNvSpPr>
            <a:spLocks noGrp="1"/>
          </p:cNvSpPr>
          <p:nvPr>
            <p:ph type="title"/>
          </p:nvPr>
        </p:nvSpPr>
        <p:spPr>
          <a:xfrm>
            <a:off x="647965" y="246759"/>
            <a:ext cx="10515600" cy="729465"/>
          </a:xfrm>
        </p:spPr>
        <p:txBody>
          <a:bodyPr>
            <a:normAutofit/>
          </a:bodyPr>
          <a:lstStyle/>
          <a:p>
            <a:r>
              <a:rPr lang="uk-UA" sz="2800" b="1" dirty="0">
                <a:solidFill>
                  <a:schemeClr val="bg1"/>
                </a:solidFill>
              </a:rPr>
              <a:t>Ключові значення за 2023</a:t>
            </a:r>
            <a:endParaRPr lang="ru-UA" sz="2800" b="1" dirty="0">
              <a:solidFill>
                <a:schemeClr val="bg1"/>
              </a:solidFill>
            </a:endParaRPr>
          </a:p>
        </p:txBody>
      </p:sp>
      <p:sp>
        <p:nvSpPr>
          <p:cNvPr id="4" name="TextBox 3">
            <a:extLst>
              <a:ext uri="{FF2B5EF4-FFF2-40B4-BE49-F238E27FC236}">
                <a16:creationId xmlns:a16="http://schemas.microsoft.com/office/drawing/2014/main" id="{069D76C9-0965-4760-9CDB-A1D41E844402}"/>
              </a:ext>
            </a:extLst>
          </p:cNvPr>
          <p:cNvSpPr txBox="1"/>
          <p:nvPr/>
        </p:nvSpPr>
        <p:spPr>
          <a:xfrm>
            <a:off x="750247" y="1092228"/>
            <a:ext cx="4125681" cy="369332"/>
          </a:xfrm>
          <a:prstGeom prst="rect">
            <a:avLst/>
          </a:prstGeom>
          <a:noFill/>
        </p:spPr>
        <p:txBody>
          <a:bodyPr wrap="none" rtlCol="0">
            <a:spAutoFit/>
          </a:bodyPr>
          <a:lstStyle/>
          <a:p>
            <a:r>
              <a:rPr lang="ru-UA" b="1" dirty="0"/>
              <a:t>Пропозиція по Київській області (м.кв.)</a:t>
            </a:r>
          </a:p>
        </p:txBody>
      </p:sp>
      <p:sp>
        <p:nvSpPr>
          <p:cNvPr id="5" name="TextBox 4">
            <a:extLst>
              <a:ext uri="{FF2B5EF4-FFF2-40B4-BE49-F238E27FC236}">
                <a16:creationId xmlns:a16="http://schemas.microsoft.com/office/drawing/2014/main" id="{4F9CF7EE-F722-AB46-6309-95E9F7490416}"/>
              </a:ext>
            </a:extLst>
          </p:cNvPr>
          <p:cNvSpPr txBox="1"/>
          <p:nvPr/>
        </p:nvSpPr>
        <p:spPr>
          <a:xfrm>
            <a:off x="6858681" y="1068513"/>
            <a:ext cx="1887312" cy="369332"/>
          </a:xfrm>
          <a:prstGeom prst="rect">
            <a:avLst/>
          </a:prstGeom>
          <a:noFill/>
        </p:spPr>
        <p:txBody>
          <a:bodyPr wrap="none" rtlCol="0">
            <a:spAutoFit/>
          </a:bodyPr>
          <a:lstStyle/>
          <a:p>
            <a:r>
              <a:rPr lang="ru-UA" b="1" dirty="0"/>
              <a:t>Орендна ставка*</a:t>
            </a:r>
          </a:p>
        </p:txBody>
      </p:sp>
      <p:sp>
        <p:nvSpPr>
          <p:cNvPr id="6" name="TextBox 5">
            <a:extLst>
              <a:ext uri="{FF2B5EF4-FFF2-40B4-BE49-F238E27FC236}">
                <a16:creationId xmlns:a16="http://schemas.microsoft.com/office/drawing/2014/main" id="{9F9E36B9-D7CC-D8A9-321D-F7E493EFDD0B}"/>
              </a:ext>
            </a:extLst>
          </p:cNvPr>
          <p:cNvSpPr txBox="1"/>
          <p:nvPr/>
        </p:nvSpPr>
        <p:spPr>
          <a:xfrm>
            <a:off x="733041" y="4601482"/>
            <a:ext cx="2712859" cy="369332"/>
          </a:xfrm>
          <a:prstGeom prst="rect">
            <a:avLst/>
          </a:prstGeom>
          <a:noFill/>
        </p:spPr>
        <p:txBody>
          <a:bodyPr wrap="none" rtlCol="0">
            <a:spAutoFit/>
          </a:bodyPr>
          <a:lstStyle/>
          <a:p>
            <a:r>
              <a:rPr lang="uk-UA" b="1" dirty="0"/>
              <a:t>Обсяг роздрібної торгівлі</a:t>
            </a:r>
            <a:endParaRPr lang="ru-UA" b="1" dirty="0"/>
          </a:p>
        </p:txBody>
      </p:sp>
      <p:sp>
        <p:nvSpPr>
          <p:cNvPr id="8" name="TextBox 7">
            <a:extLst>
              <a:ext uri="{FF2B5EF4-FFF2-40B4-BE49-F238E27FC236}">
                <a16:creationId xmlns:a16="http://schemas.microsoft.com/office/drawing/2014/main" id="{E6B8C081-C91F-F836-858E-695A15B274B1}"/>
              </a:ext>
            </a:extLst>
          </p:cNvPr>
          <p:cNvSpPr txBox="1"/>
          <p:nvPr/>
        </p:nvSpPr>
        <p:spPr>
          <a:xfrm>
            <a:off x="750247" y="2876226"/>
            <a:ext cx="3737754" cy="369332"/>
          </a:xfrm>
          <a:prstGeom prst="rect">
            <a:avLst/>
          </a:prstGeom>
          <a:noFill/>
        </p:spPr>
        <p:txBody>
          <a:bodyPr wrap="none" rtlCol="0">
            <a:spAutoFit/>
          </a:bodyPr>
          <a:lstStyle/>
          <a:p>
            <a:r>
              <a:rPr lang="ru-UA" b="1" dirty="0"/>
              <a:t>Попит по Київській області * (м.кв.)</a:t>
            </a:r>
          </a:p>
        </p:txBody>
      </p:sp>
      <p:sp>
        <p:nvSpPr>
          <p:cNvPr id="9" name="TextBox 8">
            <a:extLst>
              <a:ext uri="{FF2B5EF4-FFF2-40B4-BE49-F238E27FC236}">
                <a16:creationId xmlns:a16="http://schemas.microsoft.com/office/drawing/2014/main" id="{CF96D630-6452-57F3-0557-49BFC227459F}"/>
              </a:ext>
            </a:extLst>
          </p:cNvPr>
          <p:cNvSpPr txBox="1"/>
          <p:nvPr/>
        </p:nvSpPr>
        <p:spPr>
          <a:xfrm>
            <a:off x="6867315" y="4611098"/>
            <a:ext cx="2698944" cy="369332"/>
          </a:xfrm>
          <a:prstGeom prst="rect">
            <a:avLst/>
          </a:prstGeom>
          <a:noFill/>
        </p:spPr>
        <p:txBody>
          <a:bodyPr wrap="none" rtlCol="0">
            <a:spAutoFit/>
          </a:bodyPr>
          <a:lstStyle/>
          <a:p>
            <a:r>
              <a:rPr lang="ru-UA" b="1" dirty="0"/>
              <a:t>Діючі торгівельні обʼєкти</a:t>
            </a:r>
          </a:p>
        </p:txBody>
      </p:sp>
      <p:grpSp>
        <p:nvGrpSpPr>
          <p:cNvPr id="35" name="Группа 34">
            <a:extLst>
              <a:ext uri="{FF2B5EF4-FFF2-40B4-BE49-F238E27FC236}">
                <a16:creationId xmlns:a16="http://schemas.microsoft.com/office/drawing/2014/main" id="{9942B909-578A-9903-EEDC-F670BADE67EA}"/>
              </a:ext>
            </a:extLst>
          </p:cNvPr>
          <p:cNvGrpSpPr/>
          <p:nvPr/>
        </p:nvGrpSpPr>
        <p:grpSpPr>
          <a:xfrm>
            <a:off x="6884521" y="2865751"/>
            <a:ext cx="4771740" cy="1221290"/>
            <a:chOff x="6554912" y="2876226"/>
            <a:chExt cx="4771740" cy="1221290"/>
          </a:xfrm>
        </p:grpSpPr>
        <p:sp>
          <p:nvSpPr>
            <p:cNvPr id="7" name="TextBox 6">
              <a:extLst>
                <a:ext uri="{FF2B5EF4-FFF2-40B4-BE49-F238E27FC236}">
                  <a16:creationId xmlns:a16="http://schemas.microsoft.com/office/drawing/2014/main" id="{73C1CB0A-1C95-9E23-7C5F-5EDC509006E1}"/>
                </a:ext>
              </a:extLst>
            </p:cNvPr>
            <p:cNvSpPr txBox="1"/>
            <p:nvPr/>
          </p:nvSpPr>
          <p:spPr>
            <a:xfrm>
              <a:off x="6554912" y="2876226"/>
              <a:ext cx="2163028" cy="369332"/>
            </a:xfrm>
            <a:prstGeom prst="rect">
              <a:avLst/>
            </a:prstGeom>
            <a:noFill/>
          </p:spPr>
          <p:txBody>
            <a:bodyPr wrap="none" rtlCol="0">
              <a:spAutoFit/>
            </a:bodyPr>
            <a:lstStyle/>
            <a:p>
              <a:r>
                <a:rPr lang="ru-UA" b="1" dirty="0"/>
                <a:t>Рівень вакантності*</a:t>
              </a:r>
            </a:p>
          </p:txBody>
        </p:sp>
        <p:sp>
          <p:nvSpPr>
            <p:cNvPr id="10" name="TextBox 9">
              <a:extLst>
                <a:ext uri="{FF2B5EF4-FFF2-40B4-BE49-F238E27FC236}">
                  <a16:creationId xmlns:a16="http://schemas.microsoft.com/office/drawing/2014/main" id="{1E27B047-0593-3A8B-6343-175F3468F1E1}"/>
                </a:ext>
              </a:extLst>
            </p:cNvPr>
            <p:cNvSpPr txBox="1"/>
            <p:nvPr/>
          </p:nvSpPr>
          <p:spPr>
            <a:xfrm>
              <a:off x="7354125" y="3325996"/>
              <a:ext cx="646331" cy="369332"/>
            </a:xfrm>
            <a:prstGeom prst="rect">
              <a:avLst/>
            </a:prstGeom>
            <a:noFill/>
          </p:spPr>
          <p:txBody>
            <a:bodyPr wrap="none" rtlCol="0">
              <a:spAutoFit/>
            </a:bodyPr>
            <a:lstStyle/>
            <a:p>
              <a:r>
                <a:rPr lang="ru-UA" b="1" dirty="0"/>
                <a:t>7,4%</a:t>
              </a:r>
            </a:p>
          </p:txBody>
        </p:sp>
        <p:sp>
          <p:nvSpPr>
            <p:cNvPr id="11" name="TextBox 10">
              <a:extLst>
                <a:ext uri="{FF2B5EF4-FFF2-40B4-BE49-F238E27FC236}">
                  <a16:creationId xmlns:a16="http://schemas.microsoft.com/office/drawing/2014/main" id="{1454146C-D51C-69EE-DC01-B0E0901E5341}"/>
                </a:ext>
              </a:extLst>
            </p:cNvPr>
            <p:cNvSpPr txBox="1"/>
            <p:nvPr/>
          </p:nvSpPr>
          <p:spPr>
            <a:xfrm>
              <a:off x="7451856" y="3851295"/>
              <a:ext cx="447558" cy="246221"/>
            </a:xfrm>
            <a:prstGeom prst="rect">
              <a:avLst/>
            </a:prstGeom>
            <a:noFill/>
          </p:spPr>
          <p:txBody>
            <a:bodyPr wrap="none" rtlCol="0">
              <a:spAutoFit/>
            </a:bodyPr>
            <a:lstStyle/>
            <a:p>
              <a:r>
                <a:rPr lang="ru-UA" sz="1000" dirty="0"/>
                <a:t>2021</a:t>
              </a:r>
              <a:endParaRPr lang="ru-UA" sz="1050" dirty="0"/>
            </a:p>
          </p:txBody>
        </p:sp>
        <p:sp>
          <p:nvSpPr>
            <p:cNvPr id="12" name="TextBox 11">
              <a:extLst>
                <a:ext uri="{FF2B5EF4-FFF2-40B4-BE49-F238E27FC236}">
                  <a16:creationId xmlns:a16="http://schemas.microsoft.com/office/drawing/2014/main" id="{F7E3DEE5-8A75-15D9-2786-01AF1F11CA61}"/>
                </a:ext>
              </a:extLst>
            </p:cNvPr>
            <p:cNvSpPr txBox="1"/>
            <p:nvPr/>
          </p:nvSpPr>
          <p:spPr>
            <a:xfrm>
              <a:off x="8957392" y="3851295"/>
              <a:ext cx="447558" cy="246221"/>
            </a:xfrm>
            <a:prstGeom prst="rect">
              <a:avLst/>
            </a:prstGeom>
            <a:noFill/>
          </p:spPr>
          <p:txBody>
            <a:bodyPr wrap="none" rtlCol="0">
              <a:spAutoFit/>
            </a:bodyPr>
            <a:lstStyle/>
            <a:p>
              <a:r>
                <a:rPr lang="ru-UA" sz="1000" dirty="0"/>
                <a:t>2022</a:t>
              </a:r>
            </a:p>
          </p:txBody>
        </p:sp>
        <p:sp>
          <p:nvSpPr>
            <p:cNvPr id="13" name="TextBox 12">
              <a:extLst>
                <a:ext uri="{FF2B5EF4-FFF2-40B4-BE49-F238E27FC236}">
                  <a16:creationId xmlns:a16="http://schemas.microsoft.com/office/drawing/2014/main" id="{AFD9A78E-6289-271B-7894-8FE9F1D77B20}"/>
                </a:ext>
              </a:extLst>
            </p:cNvPr>
            <p:cNvSpPr txBox="1"/>
            <p:nvPr/>
          </p:nvSpPr>
          <p:spPr>
            <a:xfrm>
              <a:off x="8862333" y="3325996"/>
              <a:ext cx="587020" cy="369332"/>
            </a:xfrm>
            <a:prstGeom prst="rect">
              <a:avLst/>
            </a:prstGeom>
            <a:noFill/>
          </p:spPr>
          <p:txBody>
            <a:bodyPr wrap="none" rtlCol="0">
              <a:spAutoFit/>
            </a:bodyPr>
            <a:lstStyle/>
            <a:p>
              <a:r>
                <a:rPr lang="ru-UA" b="1" dirty="0"/>
                <a:t>1</a:t>
              </a:r>
              <a:r>
                <a:rPr lang="en-US" b="1" dirty="0"/>
                <a:t>7</a:t>
              </a:r>
              <a:r>
                <a:rPr lang="ru-UA" b="1" dirty="0"/>
                <a:t>%</a:t>
              </a:r>
            </a:p>
          </p:txBody>
        </p:sp>
        <p:sp>
          <p:nvSpPr>
            <p:cNvPr id="14" name="TextBox 13">
              <a:extLst>
                <a:ext uri="{FF2B5EF4-FFF2-40B4-BE49-F238E27FC236}">
                  <a16:creationId xmlns:a16="http://schemas.microsoft.com/office/drawing/2014/main" id="{B8CD94E8-1A20-5276-9422-E6A0B9DA17B4}"/>
                </a:ext>
              </a:extLst>
            </p:cNvPr>
            <p:cNvSpPr txBox="1"/>
            <p:nvPr/>
          </p:nvSpPr>
          <p:spPr>
            <a:xfrm>
              <a:off x="10390003" y="3331416"/>
              <a:ext cx="646331" cy="369332"/>
            </a:xfrm>
            <a:prstGeom prst="rect">
              <a:avLst/>
            </a:prstGeom>
            <a:noFill/>
          </p:spPr>
          <p:txBody>
            <a:bodyPr wrap="none" rtlCol="0">
              <a:spAutoFit/>
            </a:bodyPr>
            <a:lstStyle/>
            <a:p>
              <a:r>
                <a:rPr lang="en-US" b="1" dirty="0"/>
                <a:t>7</a:t>
              </a:r>
              <a:r>
                <a:rPr lang="uk-UA" b="1" dirty="0"/>
                <a:t>,9</a:t>
              </a:r>
              <a:r>
                <a:rPr lang="ru-UA" b="1" dirty="0"/>
                <a:t>%</a:t>
              </a:r>
            </a:p>
          </p:txBody>
        </p:sp>
        <p:sp>
          <p:nvSpPr>
            <p:cNvPr id="16" name="TextBox 15">
              <a:extLst>
                <a:ext uri="{FF2B5EF4-FFF2-40B4-BE49-F238E27FC236}">
                  <a16:creationId xmlns:a16="http://schemas.microsoft.com/office/drawing/2014/main" id="{D2D886FD-5D2F-93C3-B7F6-5897A4747858}"/>
                </a:ext>
              </a:extLst>
            </p:cNvPr>
            <p:cNvSpPr txBox="1"/>
            <p:nvPr/>
          </p:nvSpPr>
          <p:spPr>
            <a:xfrm>
              <a:off x="10518805" y="3838085"/>
              <a:ext cx="460382" cy="253916"/>
            </a:xfrm>
            <a:prstGeom prst="rect">
              <a:avLst/>
            </a:prstGeom>
            <a:noFill/>
          </p:spPr>
          <p:txBody>
            <a:bodyPr wrap="none" rtlCol="0">
              <a:spAutoFit/>
            </a:bodyPr>
            <a:lstStyle/>
            <a:p>
              <a:r>
                <a:rPr lang="ru-UA" sz="1050" dirty="0"/>
                <a:t>2023</a:t>
              </a:r>
            </a:p>
          </p:txBody>
        </p:sp>
        <p:cxnSp>
          <p:nvCxnSpPr>
            <p:cNvPr id="19" name="Прямая со стрелкой 18">
              <a:extLst>
                <a:ext uri="{FF2B5EF4-FFF2-40B4-BE49-F238E27FC236}">
                  <a16:creationId xmlns:a16="http://schemas.microsoft.com/office/drawing/2014/main" id="{E6284F77-1479-D462-4F14-2D5F1B39D8F4}"/>
                </a:ext>
              </a:extLst>
            </p:cNvPr>
            <p:cNvCxnSpPr>
              <a:cxnSpLocks/>
            </p:cNvCxnSpPr>
            <p:nvPr/>
          </p:nvCxnSpPr>
          <p:spPr>
            <a:xfrm>
              <a:off x="8300967" y="3360224"/>
              <a:ext cx="13631" cy="382542"/>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7AA0AF88-C097-AFC5-A8CA-C06C47CDEA5B}"/>
                </a:ext>
              </a:extLst>
            </p:cNvPr>
            <p:cNvCxnSpPr>
              <a:cxnSpLocks/>
            </p:cNvCxnSpPr>
            <p:nvPr/>
          </p:nvCxnSpPr>
          <p:spPr>
            <a:xfrm flipH="1" flipV="1">
              <a:off x="9887212" y="3360224"/>
              <a:ext cx="15185" cy="38254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EA103822-5678-0F66-CB66-3C11B723DCD6}"/>
                </a:ext>
              </a:extLst>
            </p:cNvPr>
            <p:cNvCxnSpPr>
              <a:cxnSpLocks/>
            </p:cNvCxnSpPr>
            <p:nvPr/>
          </p:nvCxnSpPr>
          <p:spPr>
            <a:xfrm>
              <a:off x="11326652" y="3360224"/>
              <a:ext cx="0" cy="382542"/>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3739C087-044F-3DDD-6AFA-F63B6C3F71B7}"/>
              </a:ext>
            </a:extLst>
          </p:cNvPr>
          <p:cNvSpPr txBox="1"/>
          <p:nvPr/>
        </p:nvSpPr>
        <p:spPr>
          <a:xfrm>
            <a:off x="1342018" y="5475969"/>
            <a:ext cx="1145185" cy="307777"/>
          </a:xfrm>
          <a:prstGeom prst="rect">
            <a:avLst/>
          </a:prstGeom>
          <a:noFill/>
        </p:spPr>
        <p:txBody>
          <a:bodyPr wrap="none" rtlCol="0">
            <a:spAutoFit/>
          </a:bodyPr>
          <a:lstStyle/>
          <a:p>
            <a:r>
              <a:rPr lang="ru-UA" sz="1400" b="1" dirty="0"/>
              <a:t>52,9 млрд</a:t>
            </a:r>
            <a:r>
              <a:rPr lang="en-US" sz="1400" b="1" dirty="0"/>
              <a:t>. $</a:t>
            </a:r>
            <a:endParaRPr lang="ru-UA" sz="1400" b="1" dirty="0"/>
          </a:p>
        </p:txBody>
      </p:sp>
      <p:sp>
        <p:nvSpPr>
          <p:cNvPr id="33" name="TextBox 32">
            <a:extLst>
              <a:ext uri="{FF2B5EF4-FFF2-40B4-BE49-F238E27FC236}">
                <a16:creationId xmlns:a16="http://schemas.microsoft.com/office/drawing/2014/main" id="{B9263407-73B6-3DD0-8E91-A24389A45F66}"/>
              </a:ext>
            </a:extLst>
          </p:cNvPr>
          <p:cNvSpPr txBox="1"/>
          <p:nvPr/>
        </p:nvSpPr>
        <p:spPr>
          <a:xfrm>
            <a:off x="2988672" y="5441083"/>
            <a:ext cx="1145185" cy="307777"/>
          </a:xfrm>
          <a:prstGeom prst="rect">
            <a:avLst/>
          </a:prstGeom>
          <a:noFill/>
        </p:spPr>
        <p:txBody>
          <a:bodyPr wrap="none" rtlCol="0">
            <a:spAutoFit/>
          </a:bodyPr>
          <a:lstStyle/>
          <a:p>
            <a:r>
              <a:rPr lang="en-US" sz="1400" b="1" dirty="0"/>
              <a:t>43,2</a:t>
            </a:r>
            <a:r>
              <a:rPr lang="ru-UA" sz="1400" b="1" dirty="0"/>
              <a:t> млрд</a:t>
            </a:r>
            <a:r>
              <a:rPr lang="en-US" sz="1400" b="1" dirty="0"/>
              <a:t>. $</a:t>
            </a:r>
            <a:endParaRPr lang="ru-UA" sz="1400" b="1" dirty="0"/>
          </a:p>
        </p:txBody>
      </p:sp>
      <p:sp>
        <p:nvSpPr>
          <p:cNvPr id="34" name="TextBox 33">
            <a:extLst>
              <a:ext uri="{FF2B5EF4-FFF2-40B4-BE49-F238E27FC236}">
                <a16:creationId xmlns:a16="http://schemas.microsoft.com/office/drawing/2014/main" id="{D4FA2939-7628-FB83-D44B-583954C5581C}"/>
              </a:ext>
            </a:extLst>
          </p:cNvPr>
          <p:cNvSpPr txBox="1"/>
          <p:nvPr/>
        </p:nvSpPr>
        <p:spPr>
          <a:xfrm>
            <a:off x="4569820" y="5467723"/>
            <a:ext cx="1145185" cy="307777"/>
          </a:xfrm>
          <a:prstGeom prst="rect">
            <a:avLst/>
          </a:prstGeom>
          <a:noFill/>
        </p:spPr>
        <p:txBody>
          <a:bodyPr wrap="none" rtlCol="0">
            <a:spAutoFit/>
          </a:bodyPr>
          <a:lstStyle/>
          <a:p>
            <a:r>
              <a:rPr lang="ru-UA" sz="1400" b="1" dirty="0"/>
              <a:t>49,7 млрд</a:t>
            </a:r>
            <a:r>
              <a:rPr lang="en-US" sz="1400" b="1" dirty="0"/>
              <a:t>. $</a:t>
            </a:r>
            <a:endParaRPr lang="ru-UA" sz="1400" b="1" dirty="0"/>
          </a:p>
        </p:txBody>
      </p:sp>
      <p:sp>
        <p:nvSpPr>
          <p:cNvPr id="37" name="TextBox 36">
            <a:extLst>
              <a:ext uri="{FF2B5EF4-FFF2-40B4-BE49-F238E27FC236}">
                <a16:creationId xmlns:a16="http://schemas.microsoft.com/office/drawing/2014/main" id="{A465AF79-D617-3874-AFBA-332E3EE5B580}"/>
              </a:ext>
            </a:extLst>
          </p:cNvPr>
          <p:cNvSpPr txBox="1"/>
          <p:nvPr/>
        </p:nvSpPr>
        <p:spPr>
          <a:xfrm>
            <a:off x="1318247" y="5090228"/>
            <a:ext cx="1196994" cy="276999"/>
          </a:xfrm>
          <a:prstGeom prst="rect">
            <a:avLst/>
          </a:prstGeom>
          <a:noFill/>
        </p:spPr>
        <p:txBody>
          <a:bodyPr wrap="none" rtlCol="0">
            <a:spAutoFit/>
          </a:bodyPr>
          <a:lstStyle/>
          <a:p>
            <a:r>
              <a:rPr lang="en-US" sz="1200" dirty="0"/>
              <a:t>1443 </a:t>
            </a:r>
            <a:r>
              <a:rPr lang="uk-UA" sz="1200" dirty="0"/>
              <a:t>млрд </a:t>
            </a:r>
            <a:r>
              <a:rPr lang="en-US" sz="1200" dirty="0"/>
              <a:t>UAH</a:t>
            </a:r>
            <a:endParaRPr lang="ru-UA" sz="1200" dirty="0"/>
          </a:p>
        </p:txBody>
      </p:sp>
      <p:sp>
        <p:nvSpPr>
          <p:cNvPr id="38" name="TextBox 37">
            <a:extLst>
              <a:ext uri="{FF2B5EF4-FFF2-40B4-BE49-F238E27FC236}">
                <a16:creationId xmlns:a16="http://schemas.microsoft.com/office/drawing/2014/main" id="{B71DD119-64B4-8051-BAF7-8A6ABE77724D}"/>
              </a:ext>
            </a:extLst>
          </p:cNvPr>
          <p:cNvSpPr txBox="1"/>
          <p:nvPr/>
        </p:nvSpPr>
        <p:spPr>
          <a:xfrm>
            <a:off x="2936863" y="5105894"/>
            <a:ext cx="1196994" cy="276999"/>
          </a:xfrm>
          <a:prstGeom prst="rect">
            <a:avLst/>
          </a:prstGeom>
          <a:noFill/>
        </p:spPr>
        <p:txBody>
          <a:bodyPr wrap="none" rtlCol="0">
            <a:spAutoFit/>
          </a:bodyPr>
          <a:lstStyle/>
          <a:p>
            <a:r>
              <a:rPr lang="en-US" sz="1200" dirty="0"/>
              <a:t>1396 </a:t>
            </a:r>
            <a:r>
              <a:rPr lang="uk-UA" sz="1200" dirty="0"/>
              <a:t>млрд </a:t>
            </a:r>
            <a:r>
              <a:rPr lang="en-US" sz="1200" dirty="0"/>
              <a:t>UAH</a:t>
            </a:r>
            <a:endParaRPr lang="ru-UA" sz="1200" dirty="0"/>
          </a:p>
        </p:txBody>
      </p:sp>
      <p:sp>
        <p:nvSpPr>
          <p:cNvPr id="40" name="TextBox 39">
            <a:extLst>
              <a:ext uri="{FF2B5EF4-FFF2-40B4-BE49-F238E27FC236}">
                <a16:creationId xmlns:a16="http://schemas.microsoft.com/office/drawing/2014/main" id="{CEC09904-6C30-79C2-3194-0B87F8BBBBE2}"/>
              </a:ext>
            </a:extLst>
          </p:cNvPr>
          <p:cNvSpPr txBox="1"/>
          <p:nvPr/>
        </p:nvSpPr>
        <p:spPr>
          <a:xfrm>
            <a:off x="4558829" y="5067612"/>
            <a:ext cx="1196994" cy="276999"/>
          </a:xfrm>
          <a:prstGeom prst="rect">
            <a:avLst/>
          </a:prstGeom>
          <a:noFill/>
        </p:spPr>
        <p:txBody>
          <a:bodyPr wrap="none" rtlCol="0">
            <a:spAutoFit/>
          </a:bodyPr>
          <a:lstStyle/>
          <a:p>
            <a:r>
              <a:rPr lang="en-US" sz="1200" dirty="0"/>
              <a:t>1819 </a:t>
            </a:r>
            <a:r>
              <a:rPr lang="uk-UA" sz="1200" dirty="0"/>
              <a:t>млрд </a:t>
            </a:r>
            <a:r>
              <a:rPr lang="en-US" sz="1200" dirty="0"/>
              <a:t>UAH</a:t>
            </a:r>
            <a:endParaRPr lang="ru-UA" sz="1200" dirty="0"/>
          </a:p>
        </p:txBody>
      </p:sp>
      <p:sp>
        <p:nvSpPr>
          <p:cNvPr id="41" name="TextBox 40">
            <a:extLst>
              <a:ext uri="{FF2B5EF4-FFF2-40B4-BE49-F238E27FC236}">
                <a16:creationId xmlns:a16="http://schemas.microsoft.com/office/drawing/2014/main" id="{26018C7D-FF82-F334-8094-46D22914F4D8}"/>
              </a:ext>
            </a:extLst>
          </p:cNvPr>
          <p:cNvSpPr txBox="1"/>
          <p:nvPr/>
        </p:nvSpPr>
        <p:spPr>
          <a:xfrm>
            <a:off x="4833360" y="5811244"/>
            <a:ext cx="447558" cy="246221"/>
          </a:xfrm>
          <a:prstGeom prst="rect">
            <a:avLst/>
          </a:prstGeom>
          <a:noFill/>
        </p:spPr>
        <p:txBody>
          <a:bodyPr wrap="none" rtlCol="0">
            <a:spAutoFit/>
          </a:bodyPr>
          <a:lstStyle/>
          <a:p>
            <a:r>
              <a:rPr lang="en-US" sz="1000" dirty="0"/>
              <a:t>2023</a:t>
            </a:r>
            <a:endParaRPr lang="ru-UA" sz="1000" dirty="0"/>
          </a:p>
        </p:txBody>
      </p:sp>
      <p:sp>
        <p:nvSpPr>
          <p:cNvPr id="42" name="TextBox 41">
            <a:extLst>
              <a:ext uri="{FF2B5EF4-FFF2-40B4-BE49-F238E27FC236}">
                <a16:creationId xmlns:a16="http://schemas.microsoft.com/office/drawing/2014/main" id="{105AF702-94A9-B3C7-FB81-6E07010BD225}"/>
              </a:ext>
            </a:extLst>
          </p:cNvPr>
          <p:cNvSpPr txBox="1"/>
          <p:nvPr/>
        </p:nvSpPr>
        <p:spPr>
          <a:xfrm>
            <a:off x="3207884" y="5802292"/>
            <a:ext cx="447558" cy="246221"/>
          </a:xfrm>
          <a:prstGeom prst="rect">
            <a:avLst/>
          </a:prstGeom>
          <a:noFill/>
        </p:spPr>
        <p:txBody>
          <a:bodyPr wrap="none" rtlCol="0">
            <a:spAutoFit/>
          </a:bodyPr>
          <a:lstStyle/>
          <a:p>
            <a:r>
              <a:rPr lang="en-US" sz="1000" dirty="0"/>
              <a:t>2022</a:t>
            </a:r>
            <a:endParaRPr lang="ru-UA" sz="1000" dirty="0"/>
          </a:p>
        </p:txBody>
      </p:sp>
      <p:sp>
        <p:nvSpPr>
          <p:cNvPr id="43" name="TextBox 42">
            <a:extLst>
              <a:ext uri="{FF2B5EF4-FFF2-40B4-BE49-F238E27FC236}">
                <a16:creationId xmlns:a16="http://schemas.microsoft.com/office/drawing/2014/main" id="{3F8E8474-372A-9DC2-1B8D-06A7A4DA2789}"/>
              </a:ext>
            </a:extLst>
          </p:cNvPr>
          <p:cNvSpPr txBox="1"/>
          <p:nvPr/>
        </p:nvSpPr>
        <p:spPr>
          <a:xfrm>
            <a:off x="1587333" y="5786903"/>
            <a:ext cx="473206" cy="261610"/>
          </a:xfrm>
          <a:prstGeom prst="rect">
            <a:avLst/>
          </a:prstGeom>
          <a:noFill/>
        </p:spPr>
        <p:txBody>
          <a:bodyPr wrap="none" rtlCol="0">
            <a:spAutoFit/>
          </a:bodyPr>
          <a:lstStyle/>
          <a:p>
            <a:r>
              <a:rPr lang="en-US" sz="1050" dirty="0"/>
              <a:t>2021</a:t>
            </a:r>
            <a:endParaRPr lang="ru-UA" sz="1050" dirty="0"/>
          </a:p>
        </p:txBody>
      </p:sp>
      <p:cxnSp>
        <p:nvCxnSpPr>
          <p:cNvPr id="44" name="Прямая со стрелкой 43">
            <a:extLst>
              <a:ext uri="{FF2B5EF4-FFF2-40B4-BE49-F238E27FC236}">
                <a16:creationId xmlns:a16="http://schemas.microsoft.com/office/drawing/2014/main" id="{7A4D799F-CF4F-4878-83F0-61675F2AEA97}"/>
              </a:ext>
            </a:extLst>
          </p:cNvPr>
          <p:cNvCxnSpPr>
            <a:cxnSpLocks/>
          </p:cNvCxnSpPr>
          <p:nvPr/>
        </p:nvCxnSpPr>
        <p:spPr>
          <a:xfrm flipV="1">
            <a:off x="2638025" y="5027634"/>
            <a:ext cx="0" cy="361209"/>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a:extLst>
              <a:ext uri="{FF2B5EF4-FFF2-40B4-BE49-F238E27FC236}">
                <a16:creationId xmlns:a16="http://schemas.microsoft.com/office/drawing/2014/main" id="{4D8735D3-66F1-A62A-373A-88AD228A9EEB}"/>
              </a:ext>
            </a:extLst>
          </p:cNvPr>
          <p:cNvCxnSpPr>
            <a:cxnSpLocks/>
          </p:cNvCxnSpPr>
          <p:nvPr/>
        </p:nvCxnSpPr>
        <p:spPr>
          <a:xfrm>
            <a:off x="4307856" y="5048124"/>
            <a:ext cx="0" cy="36120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a:extLst>
              <a:ext uri="{FF2B5EF4-FFF2-40B4-BE49-F238E27FC236}">
                <a16:creationId xmlns:a16="http://schemas.microsoft.com/office/drawing/2014/main" id="{84F7E3FA-5CEF-B1D6-0E65-AC6461A685A4}"/>
              </a:ext>
            </a:extLst>
          </p:cNvPr>
          <p:cNvCxnSpPr>
            <a:cxnSpLocks/>
          </p:cNvCxnSpPr>
          <p:nvPr/>
        </p:nvCxnSpPr>
        <p:spPr>
          <a:xfrm flipV="1">
            <a:off x="5905765" y="5040457"/>
            <a:ext cx="0" cy="361209"/>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a:extLst>
              <a:ext uri="{FF2B5EF4-FFF2-40B4-BE49-F238E27FC236}">
                <a16:creationId xmlns:a16="http://schemas.microsoft.com/office/drawing/2014/main" id="{B2EA13A7-3ACB-B450-A9A8-D67564CEC9D9}"/>
              </a:ext>
            </a:extLst>
          </p:cNvPr>
          <p:cNvCxnSpPr>
            <a:cxnSpLocks/>
          </p:cNvCxnSpPr>
          <p:nvPr/>
        </p:nvCxnSpPr>
        <p:spPr>
          <a:xfrm flipV="1">
            <a:off x="2638025" y="5451716"/>
            <a:ext cx="0" cy="361209"/>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a:extLst>
              <a:ext uri="{FF2B5EF4-FFF2-40B4-BE49-F238E27FC236}">
                <a16:creationId xmlns:a16="http://schemas.microsoft.com/office/drawing/2014/main" id="{2F3B05F2-BD1B-0465-281A-372E6729F401}"/>
              </a:ext>
            </a:extLst>
          </p:cNvPr>
          <p:cNvCxnSpPr>
            <a:cxnSpLocks/>
          </p:cNvCxnSpPr>
          <p:nvPr/>
        </p:nvCxnSpPr>
        <p:spPr>
          <a:xfrm>
            <a:off x="4307856" y="5469528"/>
            <a:ext cx="0" cy="36120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a:extLst>
              <a:ext uri="{FF2B5EF4-FFF2-40B4-BE49-F238E27FC236}">
                <a16:creationId xmlns:a16="http://schemas.microsoft.com/office/drawing/2014/main" id="{39D09E96-3E08-B70D-85D7-EB58B6E8D70B}"/>
              </a:ext>
            </a:extLst>
          </p:cNvPr>
          <p:cNvCxnSpPr>
            <a:cxnSpLocks/>
          </p:cNvCxnSpPr>
          <p:nvPr/>
        </p:nvCxnSpPr>
        <p:spPr>
          <a:xfrm flipV="1">
            <a:off x="5905765" y="5457593"/>
            <a:ext cx="0" cy="361209"/>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0DE155B-540D-EA6B-7395-D71C7FEA5C56}"/>
              </a:ext>
            </a:extLst>
          </p:cNvPr>
          <p:cNvSpPr txBox="1"/>
          <p:nvPr/>
        </p:nvSpPr>
        <p:spPr>
          <a:xfrm>
            <a:off x="741136" y="6348132"/>
            <a:ext cx="1813317" cy="338554"/>
          </a:xfrm>
          <a:prstGeom prst="rect">
            <a:avLst/>
          </a:prstGeom>
          <a:noFill/>
        </p:spPr>
        <p:txBody>
          <a:bodyPr wrap="none" rtlCol="0">
            <a:spAutoFit/>
          </a:bodyPr>
          <a:lstStyle/>
          <a:p>
            <a:r>
              <a:rPr lang="ru-UA" sz="800" dirty="0"/>
              <a:t>**зміна відносно попереднього року</a:t>
            </a:r>
          </a:p>
          <a:p>
            <a:r>
              <a:rPr lang="ru-UA" sz="800" dirty="0"/>
              <a:t>*Київська область</a:t>
            </a:r>
          </a:p>
        </p:txBody>
      </p:sp>
      <p:cxnSp>
        <p:nvCxnSpPr>
          <p:cNvPr id="55" name="Прямая соединительная линия 54">
            <a:extLst>
              <a:ext uri="{FF2B5EF4-FFF2-40B4-BE49-F238E27FC236}">
                <a16:creationId xmlns:a16="http://schemas.microsoft.com/office/drawing/2014/main" id="{023E1379-8098-96CB-46D3-12B3C4F79411}"/>
              </a:ext>
            </a:extLst>
          </p:cNvPr>
          <p:cNvCxnSpPr>
            <a:cxnSpLocks/>
          </p:cNvCxnSpPr>
          <p:nvPr/>
        </p:nvCxnSpPr>
        <p:spPr>
          <a:xfrm>
            <a:off x="1323685" y="5434374"/>
            <a:ext cx="4755109" cy="83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4CF5E35-3953-45D3-0C29-0287FA26E5B8}"/>
              </a:ext>
            </a:extLst>
          </p:cNvPr>
          <p:cNvSpPr txBox="1"/>
          <p:nvPr/>
        </p:nvSpPr>
        <p:spPr>
          <a:xfrm>
            <a:off x="10874062" y="2201442"/>
            <a:ext cx="447558" cy="246221"/>
          </a:xfrm>
          <a:prstGeom prst="rect">
            <a:avLst/>
          </a:prstGeom>
          <a:noFill/>
        </p:spPr>
        <p:txBody>
          <a:bodyPr wrap="none" rtlCol="0">
            <a:spAutoFit/>
          </a:bodyPr>
          <a:lstStyle/>
          <a:p>
            <a:r>
              <a:rPr lang="ru-UA" sz="1000" dirty="0"/>
              <a:t>2023</a:t>
            </a:r>
            <a:endParaRPr lang="ru-UA" sz="1050" dirty="0"/>
          </a:p>
        </p:txBody>
      </p:sp>
      <p:sp>
        <p:nvSpPr>
          <p:cNvPr id="63" name="TextBox 62">
            <a:extLst>
              <a:ext uri="{FF2B5EF4-FFF2-40B4-BE49-F238E27FC236}">
                <a16:creationId xmlns:a16="http://schemas.microsoft.com/office/drawing/2014/main" id="{C7EE6012-70D3-1F38-3D43-5187BB3196E2}"/>
              </a:ext>
            </a:extLst>
          </p:cNvPr>
          <p:cNvSpPr txBox="1"/>
          <p:nvPr/>
        </p:nvSpPr>
        <p:spPr>
          <a:xfrm>
            <a:off x="9287001" y="2196231"/>
            <a:ext cx="447558" cy="246221"/>
          </a:xfrm>
          <a:prstGeom prst="rect">
            <a:avLst/>
          </a:prstGeom>
          <a:noFill/>
        </p:spPr>
        <p:txBody>
          <a:bodyPr wrap="none" rtlCol="0">
            <a:spAutoFit/>
          </a:bodyPr>
          <a:lstStyle/>
          <a:p>
            <a:r>
              <a:rPr lang="ru-UA" sz="1000" dirty="0"/>
              <a:t>2022</a:t>
            </a:r>
          </a:p>
        </p:txBody>
      </p:sp>
      <p:sp>
        <p:nvSpPr>
          <p:cNvPr id="64" name="TextBox 63">
            <a:extLst>
              <a:ext uri="{FF2B5EF4-FFF2-40B4-BE49-F238E27FC236}">
                <a16:creationId xmlns:a16="http://schemas.microsoft.com/office/drawing/2014/main" id="{587E5AAA-E1C6-56B7-929A-3C9A1D5CB370}"/>
              </a:ext>
            </a:extLst>
          </p:cNvPr>
          <p:cNvSpPr txBox="1"/>
          <p:nvPr/>
        </p:nvSpPr>
        <p:spPr>
          <a:xfrm>
            <a:off x="7792944" y="2163884"/>
            <a:ext cx="473206" cy="261610"/>
          </a:xfrm>
          <a:prstGeom prst="rect">
            <a:avLst/>
          </a:prstGeom>
          <a:noFill/>
        </p:spPr>
        <p:txBody>
          <a:bodyPr wrap="none" rtlCol="0">
            <a:spAutoFit/>
          </a:bodyPr>
          <a:lstStyle/>
          <a:p>
            <a:r>
              <a:rPr lang="ru-UA" sz="1050" dirty="0"/>
              <a:t>2021</a:t>
            </a:r>
          </a:p>
        </p:txBody>
      </p:sp>
      <p:sp>
        <p:nvSpPr>
          <p:cNvPr id="65" name="TextBox 64">
            <a:extLst>
              <a:ext uri="{FF2B5EF4-FFF2-40B4-BE49-F238E27FC236}">
                <a16:creationId xmlns:a16="http://schemas.microsoft.com/office/drawing/2014/main" id="{71B56C13-B92C-D8BB-8F61-F48EA24676BE}"/>
              </a:ext>
            </a:extLst>
          </p:cNvPr>
          <p:cNvSpPr txBox="1"/>
          <p:nvPr/>
        </p:nvSpPr>
        <p:spPr>
          <a:xfrm>
            <a:off x="10794165" y="1622434"/>
            <a:ext cx="535724" cy="369332"/>
          </a:xfrm>
          <a:prstGeom prst="rect">
            <a:avLst/>
          </a:prstGeom>
          <a:noFill/>
        </p:spPr>
        <p:txBody>
          <a:bodyPr wrap="none" rtlCol="0">
            <a:spAutoFit/>
          </a:bodyPr>
          <a:lstStyle/>
          <a:p>
            <a:r>
              <a:rPr lang="uk-UA" b="1" dirty="0"/>
              <a:t>60</a:t>
            </a:r>
            <a:r>
              <a:rPr lang="en-US" b="1" dirty="0"/>
              <a:t>$</a:t>
            </a:r>
            <a:endParaRPr lang="ru-UA" b="1" dirty="0"/>
          </a:p>
        </p:txBody>
      </p:sp>
      <p:sp>
        <p:nvSpPr>
          <p:cNvPr id="66" name="TextBox 65">
            <a:extLst>
              <a:ext uri="{FF2B5EF4-FFF2-40B4-BE49-F238E27FC236}">
                <a16:creationId xmlns:a16="http://schemas.microsoft.com/office/drawing/2014/main" id="{51071313-9B17-8049-2B57-4449A73DE776}"/>
              </a:ext>
            </a:extLst>
          </p:cNvPr>
          <p:cNvSpPr txBox="1"/>
          <p:nvPr/>
        </p:nvSpPr>
        <p:spPr>
          <a:xfrm>
            <a:off x="9269795" y="1621539"/>
            <a:ext cx="535724" cy="369332"/>
          </a:xfrm>
          <a:prstGeom prst="rect">
            <a:avLst/>
          </a:prstGeom>
          <a:noFill/>
        </p:spPr>
        <p:txBody>
          <a:bodyPr wrap="none" rtlCol="0">
            <a:spAutoFit/>
          </a:bodyPr>
          <a:lstStyle/>
          <a:p>
            <a:r>
              <a:rPr lang="uk-UA" b="1" dirty="0"/>
              <a:t>5</a:t>
            </a:r>
            <a:r>
              <a:rPr lang="en-US" b="1" dirty="0"/>
              <a:t>0$</a:t>
            </a:r>
            <a:endParaRPr lang="ru-UA" b="1" dirty="0"/>
          </a:p>
        </p:txBody>
      </p:sp>
      <p:sp>
        <p:nvSpPr>
          <p:cNvPr id="67" name="TextBox 66">
            <a:extLst>
              <a:ext uri="{FF2B5EF4-FFF2-40B4-BE49-F238E27FC236}">
                <a16:creationId xmlns:a16="http://schemas.microsoft.com/office/drawing/2014/main" id="{50343042-6A0C-73AC-5E15-BD59A1918D64}"/>
              </a:ext>
            </a:extLst>
          </p:cNvPr>
          <p:cNvSpPr txBox="1"/>
          <p:nvPr/>
        </p:nvSpPr>
        <p:spPr>
          <a:xfrm>
            <a:off x="7761685" y="1603828"/>
            <a:ext cx="535724" cy="369332"/>
          </a:xfrm>
          <a:prstGeom prst="rect">
            <a:avLst/>
          </a:prstGeom>
          <a:noFill/>
        </p:spPr>
        <p:txBody>
          <a:bodyPr wrap="none" rtlCol="0">
            <a:spAutoFit/>
          </a:bodyPr>
          <a:lstStyle/>
          <a:p>
            <a:r>
              <a:rPr lang="uk-UA" b="1" dirty="0"/>
              <a:t>65</a:t>
            </a:r>
            <a:r>
              <a:rPr lang="en-US" b="1" dirty="0"/>
              <a:t>$</a:t>
            </a:r>
            <a:endParaRPr lang="ru-UA" b="1" dirty="0"/>
          </a:p>
        </p:txBody>
      </p:sp>
      <p:sp>
        <p:nvSpPr>
          <p:cNvPr id="68" name="TextBox 67">
            <a:extLst>
              <a:ext uri="{FF2B5EF4-FFF2-40B4-BE49-F238E27FC236}">
                <a16:creationId xmlns:a16="http://schemas.microsoft.com/office/drawing/2014/main" id="{B6A0350A-55A5-75B4-CAA0-4673802B81F6}"/>
              </a:ext>
            </a:extLst>
          </p:cNvPr>
          <p:cNvSpPr txBox="1"/>
          <p:nvPr/>
        </p:nvSpPr>
        <p:spPr>
          <a:xfrm>
            <a:off x="7671724" y="5775500"/>
            <a:ext cx="473206" cy="261610"/>
          </a:xfrm>
          <a:prstGeom prst="rect">
            <a:avLst/>
          </a:prstGeom>
          <a:noFill/>
        </p:spPr>
        <p:txBody>
          <a:bodyPr wrap="none" rtlCol="0">
            <a:spAutoFit/>
          </a:bodyPr>
          <a:lstStyle/>
          <a:p>
            <a:r>
              <a:rPr lang="en-US" sz="1050" dirty="0"/>
              <a:t>2021</a:t>
            </a:r>
            <a:endParaRPr lang="ru-UA" sz="1050" dirty="0"/>
          </a:p>
        </p:txBody>
      </p:sp>
      <p:sp>
        <p:nvSpPr>
          <p:cNvPr id="69" name="TextBox 68">
            <a:extLst>
              <a:ext uri="{FF2B5EF4-FFF2-40B4-BE49-F238E27FC236}">
                <a16:creationId xmlns:a16="http://schemas.microsoft.com/office/drawing/2014/main" id="{30E2AA19-2353-1BC0-2459-EF886DFF30B2}"/>
              </a:ext>
            </a:extLst>
          </p:cNvPr>
          <p:cNvSpPr txBox="1"/>
          <p:nvPr/>
        </p:nvSpPr>
        <p:spPr>
          <a:xfrm>
            <a:off x="9269795" y="5802292"/>
            <a:ext cx="447558" cy="246221"/>
          </a:xfrm>
          <a:prstGeom prst="rect">
            <a:avLst/>
          </a:prstGeom>
          <a:noFill/>
        </p:spPr>
        <p:txBody>
          <a:bodyPr wrap="none" rtlCol="0">
            <a:spAutoFit/>
          </a:bodyPr>
          <a:lstStyle/>
          <a:p>
            <a:r>
              <a:rPr lang="en-US" sz="1000" dirty="0"/>
              <a:t>2022</a:t>
            </a:r>
            <a:endParaRPr lang="ru-UA" sz="1000" dirty="0"/>
          </a:p>
        </p:txBody>
      </p:sp>
      <p:sp>
        <p:nvSpPr>
          <p:cNvPr id="70" name="TextBox 69">
            <a:extLst>
              <a:ext uri="{FF2B5EF4-FFF2-40B4-BE49-F238E27FC236}">
                <a16:creationId xmlns:a16="http://schemas.microsoft.com/office/drawing/2014/main" id="{07A30290-A83C-35B7-CDFA-339347BA4069}"/>
              </a:ext>
            </a:extLst>
          </p:cNvPr>
          <p:cNvSpPr txBox="1"/>
          <p:nvPr/>
        </p:nvSpPr>
        <p:spPr>
          <a:xfrm>
            <a:off x="10854826" y="5783194"/>
            <a:ext cx="447558" cy="246221"/>
          </a:xfrm>
          <a:prstGeom prst="rect">
            <a:avLst/>
          </a:prstGeom>
          <a:noFill/>
        </p:spPr>
        <p:txBody>
          <a:bodyPr wrap="none" rtlCol="0">
            <a:spAutoFit/>
          </a:bodyPr>
          <a:lstStyle/>
          <a:p>
            <a:r>
              <a:rPr lang="en-US" sz="1000" dirty="0"/>
              <a:t>2023</a:t>
            </a:r>
            <a:endParaRPr lang="ru-UA" sz="1000" dirty="0"/>
          </a:p>
        </p:txBody>
      </p:sp>
      <p:cxnSp>
        <p:nvCxnSpPr>
          <p:cNvPr id="76" name="Прямая со стрелкой 75">
            <a:extLst>
              <a:ext uri="{FF2B5EF4-FFF2-40B4-BE49-F238E27FC236}">
                <a16:creationId xmlns:a16="http://schemas.microsoft.com/office/drawing/2014/main" id="{6873C0AC-E7C4-9B6B-20F4-30F0FD12B5B7}"/>
              </a:ext>
            </a:extLst>
          </p:cNvPr>
          <p:cNvCxnSpPr>
            <a:cxnSpLocks/>
          </p:cNvCxnSpPr>
          <p:nvPr/>
        </p:nvCxnSpPr>
        <p:spPr>
          <a:xfrm>
            <a:off x="8330065" y="5401666"/>
            <a:ext cx="347947" cy="0"/>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a:extLst>
              <a:ext uri="{FF2B5EF4-FFF2-40B4-BE49-F238E27FC236}">
                <a16:creationId xmlns:a16="http://schemas.microsoft.com/office/drawing/2014/main" id="{66C4FAAA-48B4-CA06-CF75-ADB88D465BA5}"/>
              </a:ext>
            </a:extLst>
          </p:cNvPr>
          <p:cNvCxnSpPr>
            <a:cxnSpLocks/>
          </p:cNvCxnSpPr>
          <p:nvPr/>
        </p:nvCxnSpPr>
        <p:spPr>
          <a:xfrm flipV="1">
            <a:off x="11679462" y="5244394"/>
            <a:ext cx="0" cy="361209"/>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EDECF8B9-22B2-3085-E4E8-ACD880CAB0BB}"/>
              </a:ext>
            </a:extLst>
          </p:cNvPr>
          <p:cNvSpPr txBox="1"/>
          <p:nvPr/>
        </p:nvSpPr>
        <p:spPr>
          <a:xfrm>
            <a:off x="4876180" y="2136398"/>
            <a:ext cx="447558" cy="246221"/>
          </a:xfrm>
          <a:prstGeom prst="rect">
            <a:avLst/>
          </a:prstGeom>
          <a:noFill/>
        </p:spPr>
        <p:txBody>
          <a:bodyPr wrap="none" rtlCol="0">
            <a:spAutoFit/>
          </a:bodyPr>
          <a:lstStyle/>
          <a:p>
            <a:r>
              <a:rPr lang="ru-UA" sz="1000" dirty="0"/>
              <a:t>2024</a:t>
            </a:r>
            <a:endParaRPr lang="ru-UA" sz="1050" dirty="0"/>
          </a:p>
        </p:txBody>
      </p:sp>
      <p:sp>
        <p:nvSpPr>
          <p:cNvPr id="90" name="TextBox 89">
            <a:extLst>
              <a:ext uri="{FF2B5EF4-FFF2-40B4-BE49-F238E27FC236}">
                <a16:creationId xmlns:a16="http://schemas.microsoft.com/office/drawing/2014/main" id="{FCCE810A-5498-4D41-7464-ED510F68020E}"/>
              </a:ext>
            </a:extLst>
          </p:cNvPr>
          <p:cNvSpPr txBox="1"/>
          <p:nvPr/>
        </p:nvSpPr>
        <p:spPr>
          <a:xfrm>
            <a:off x="3327130" y="2137039"/>
            <a:ext cx="447558" cy="246221"/>
          </a:xfrm>
          <a:prstGeom prst="rect">
            <a:avLst/>
          </a:prstGeom>
          <a:noFill/>
        </p:spPr>
        <p:txBody>
          <a:bodyPr wrap="none" rtlCol="0">
            <a:spAutoFit/>
          </a:bodyPr>
          <a:lstStyle/>
          <a:p>
            <a:r>
              <a:rPr lang="ru-UA" sz="1000" dirty="0"/>
              <a:t>2023</a:t>
            </a:r>
          </a:p>
        </p:txBody>
      </p:sp>
      <p:sp>
        <p:nvSpPr>
          <p:cNvPr id="91" name="TextBox 90">
            <a:extLst>
              <a:ext uri="{FF2B5EF4-FFF2-40B4-BE49-F238E27FC236}">
                <a16:creationId xmlns:a16="http://schemas.microsoft.com/office/drawing/2014/main" id="{04EC67C8-0AC6-FD6C-9FE4-EFFC573A1F5C}"/>
              </a:ext>
            </a:extLst>
          </p:cNvPr>
          <p:cNvSpPr txBox="1"/>
          <p:nvPr/>
        </p:nvSpPr>
        <p:spPr>
          <a:xfrm>
            <a:off x="1735233" y="2134359"/>
            <a:ext cx="473206" cy="261610"/>
          </a:xfrm>
          <a:prstGeom prst="rect">
            <a:avLst/>
          </a:prstGeom>
          <a:noFill/>
        </p:spPr>
        <p:txBody>
          <a:bodyPr wrap="none" rtlCol="0">
            <a:spAutoFit/>
          </a:bodyPr>
          <a:lstStyle/>
          <a:p>
            <a:r>
              <a:rPr lang="ru-UA" sz="1050" dirty="0"/>
              <a:t>2021</a:t>
            </a:r>
          </a:p>
        </p:txBody>
      </p:sp>
      <p:sp>
        <p:nvSpPr>
          <p:cNvPr id="92" name="TextBox 91">
            <a:extLst>
              <a:ext uri="{FF2B5EF4-FFF2-40B4-BE49-F238E27FC236}">
                <a16:creationId xmlns:a16="http://schemas.microsoft.com/office/drawing/2014/main" id="{A239114A-E92D-E132-D35D-9B1EC5DA6129}"/>
              </a:ext>
            </a:extLst>
          </p:cNvPr>
          <p:cNvSpPr txBox="1"/>
          <p:nvPr/>
        </p:nvSpPr>
        <p:spPr>
          <a:xfrm>
            <a:off x="4585905" y="1645940"/>
            <a:ext cx="997389" cy="369332"/>
          </a:xfrm>
          <a:prstGeom prst="rect">
            <a:avLst/>
          </a:prstGeom>
          <a:noFill/>
        </p:spPr>
        <p:txBody>
          <a:bodyPr wrap="none" rtlCol="0">
            <a:spAutoFit/>
          </a:bodyPr>
          <a:lstStyle/>
          <a:p>
            <a:r>
              <a:rPr lang="ru-UA" b="1" dirty="0"/>
              <a:t> </a:t>
            </a:r>
            <a:r>
              <a:rPr lang="en-US" b="1" dirty="0"/>
              <a:t>1,7 </a:t>
            </a:r>
            <a:r>
              <a:rPr lang="ru-UA" b="1" dirty="0"/>
              <a:t>млн</a:t>
            </a:r>
          </a:p>
        </p:txBody>
      </p:sp>
      <p:sp>
        <p:nvSpPr>
          <p:cNvPr id="93" name="TextBox 92">
            <a:extLst>
              <a:ext uri="{FF2B5EF4-FFF2-40B4-BE49-F238E27FC236}">
                <a16:creationId xmlns:a16="http://schemas.microsoft.com/office/drawing/2014/main" id="{245A9218-DE51-E5CC-9036-38692AC9D9ED}"/>
              </a:ext>
            </a:extLst>
          </p:cNvPr>
          <p:cNvSpPr txBox="1"/>
          <p:nvPr/>
        </p:nvSpPr>
        <p:spPr>
          <a:xfrm>
            <a:off x="3088283" y="1621539"/>
            <a:ext cx="944489" cy="369332"/>
          </a:xfrm>
          <a:prstGeom prst="rect">
            <a:avLst/>
          </a:prstGeom>
          <a:noFill/>
        </p:spPr>
        <p:txBody>
          <a:bodyPr wrap="none" rtlCol="0">
            <a:spAutoFit/>
          </a:bodyPr>
          <a:lstStyle/>
          <a:p>
            <a:r>
              <a:rPr lang="en-US" b="1" dirty="0"/>
              <a:t>1,6</a:t>
            </a:r>
            <a:r>
              <a:rPr lang="ru-UA" b="1" dirty="0"/>
              <a:t> млн</a:t>
            </a:r>
          </a:p>
        </p:txBody>
      </p:sp>
      <p:sp>
        <p:nvSpPr>
          <p:cNvPr id="94" name="TextBox 93">
            <a:extLst>
              <a:ext uri="{FF2B5EF4-FFF2-40B4-BE49-F238E27FC236}">
                <a16:creationId xmlns:a16="http://schemas.microsoft.com/office/drawing/2014/main" id="{337C216C-5D5B-3F31-5930-46B14FC518C6}"/>
              </a:ext>
            </a:extLst>
          </p:cNvPr>
          <p:cNvSpPr txBox="1"/>
          <p:nvPr/>
        </p:nvSpPr>
        <p:spPr>
          <a:xfrm>
            <a:off x="1510478" y="1632467"/>
            <a:ext cx="944489" cy="369332"/>
          </a:xfrm>
          <a:prstGeom prst="rect">
            <a:avLst/>
          </a:prstGeom>
          <a:noFill/>
        </p:spPr>
        <p:txBody>
          <a:bodyPr wrap="none" rtlCol="0">
            <a:spAutoFit/>
          </a:bodyPr>
          <a:lstStyle/>
          <a:p>
            <a:r>
              <a:rPr lang="en-US" b="1" dirty="0"/>
              <a:t>1,4</a:t>
            </a:r>
            <a:r>
              <a:rPr lang="ru-UA" b="1" dirty="0"/>
              <a:t> млн</a:t>
            </a:r>
          </a:p>
        </p:txBody>
      </p:sp>
      <p:sp>
        <p:nvSpPr>
          <p:cNvPr id="95" name="TextBox 94">
            <a:extLst>
              <a:ext uri="{FF2B5EF4-FFF2-40B4-BE49-F238E27FC236}">
                <a16:creationId xmlns:a16="http://schemas.microsoft.com/office/drawing/2014/main" id="{9C062236-C668-B56B-5343-ED5C25352F64}"/>
              </a:ext>
            </a:extLst>
          </p:cNvPr>
          <p:cNvSpPr txBox="1"/>
          <p:nvPr/>
        </p:nvSpPr>
        <p:spPr>
          <a:xfrm>
            <a:off x="4631395" y="3327572"/>
            <a:ext cx="944489" cy="369332"/>
          </a:xfrm>
          <a:prstGeom prst="rect">
            <a:avLst/>
          </a:prstGeom>
          <a:noFill/>
        </p:spPr>
        <p:txBody>
          <a:bodyPr wrap="none" rtlCol="0">
            <a:spAutoFit/>
          </a:bodyPr>
          <a:lstStyle/>
          <a:p>
            <a:r>
              <a:rPr lang="en-US" b="1" dirty="0"/>
              <a:t>1,6</a:t>
            </a:r>
            <a:r>
              <a:rPr lang="ru-UA" b="1" dirty="0"/>
              <a:t> млн</a:t>
            </a:r>
          </a:p>
        </p:txBody>
      </p:sp>
      <p:sp>
        <p:nvSpPr>
          <p:cNvPr id="96" name="TextBox 95">
            <a:extLst>
              <a:ext uri="{FF2B5EF4-FFF2-40B4-BE49-F238E27FC236}">
                <a16:creationId xmlns:a16="http://schemas.microsoft.com/office/drawing/2014/main" id="{9F09653B-E552-9B83-7645-63C673FA67F7}"/>
              </a:ext>
            </a:extLst>
          </p:cNvPr>
          <p:cNvSpPr txBox="1"/>
          <p:nvPr/>
        </p:nvSpPr>
        <p:spPr>
          <a:xfrm>
            <a:off x="4876180" y="3816393"/>
            <a:ext cx="447558" cy="246221"/>
          </a:xfrm>
          <a:prstGeom prst="rect">
            <a:avLst/>
          </a:prstGeom>
          <a:noFill/>
        </p:spPr>
        <p:txBody>
          <a:bodyPr wrap="none" rtlCol="0">
            <a:spAutoFit/>
          </a:bodyPr>
          <a:lstStyle/>
          <a:p>
            <a:r>
              <a:rPr lang="ru-UA" sz="1000" dirty="0"/>
              <a:t>2024</a:t>
            </a:r>
            <a:endParaRPr lang="ru-UA" sz="1050" dirty="0"/>
          </a:p>
        </p:txBody>
      </p:sp>
      <p:sp>
        <p:nvSpPr>
          <p:cNvPr id="97" name="TextBox 96">
            <a:extLst>
              <a:ext uri="{FF2B5EF4-FFF2-40B4-BE49-F238E27FC236}">
                <a16:creationId xmlns:a16="http://schemas.microsoft.com/office/drawing/2014/main" id="{E6919D96-13FB-6131-2210-BCBE78D5A01E}"/>
              </a:ext>
            </a:extLst>
          </p:cNvPr>
          <p:cNvSpPr txBox="1"/>
          <p:nvPr/>
        </p:nvSpPr>
        <p:spPr>
          <a:xfrm>
            <a:off x="3222121" y="3825464"/>
            <a:ext cx="447558" cy="246221"/>
          </a:xfrm>
          <a:prstGeom prst="rect">
            <a:avLst/>
          </a:prstGeom>
          <a:noFill/>
        </p:spPr>
        <p:txBody>
          <a:bodyPr wrap="none" rtlCol="0">
            <a:spAutoFit/>
          </a:bodyPr>
          <a:lstStyle/>
          <a:p>
            <a:r>
              <a:rPr lang="ru-UA" sz="1000" dirty="0"/>
              <a:t>2023</a:t>
            </a:r>
          </a:p>
        </p:txBody>
      </p:sp>
      <p:sp>
        <p:nvSpPr>
          <p:cNvPr id="99" name="TextBox 98">
            <a:extLst>
              <a:ext uri="{FF2B5EF4-FFF2-40B4-BE49-F238E27FC236}">
                <a16:creationId xmlns:a16="http://schemas.microsoft.com/office/drawing/2014/main" id="{E12EDA97-3156-3155-4E23-3FB6A209048A}"/>
              </a:ext>
            </a:extLst>
          </p:cNvPr>
          <p:cNvSpPr txBox="1"/>
          <p:nvPr/>
        </p:nvSpPr>
        <p:spPr>
          <a:xfrm>
            <a:off x="1622146" y="3816393"/>
            <a:ext cx="473206" cy="261610"/>
          </a:xfrm>
          <a:prstGeom prst="rect">
            <a:avLst/>
          </a:prstGeom>
          <a:noFill/>
        </p:spPr>
        <p:txBody>
          <a:bodyPr wrap="none" rtlCol="0">
            <a:spAutoFit/>
          </a:bodyPr>
          <a:lstStyle/>
          <a:p>
            <a:r>
              <a:rPr lang="ru-UA" sz="1050" dirty="0"/>
              <a:t>2021</a:t>
            </a:r>
          </a:p>
        </p:txBody>
      </p:sp>
      <p:sp>
        <p:nvSpPr>
          <p:cNvPr id="100" name="TextBox 99">
            <a:extLst>
              <a:ext uri="{FF2B5EF4-FFF2-40B4-BE49-F238E27FC236}">
                <a16:creationId xmlns:a16="http://schemas.microsoft.com/office/drawing/2014/main" id="{86F6BBA1-F945-B9EC-A70E-9C0443055F88}"/>
              </a:ext>
            </a:extLst>
          </p:cNvPr>
          <p:cNvSpPr txBox="1"/>
          <p:nvPr/>
        </p:nvSpPr>
        <p:spPr>
          <a:xfrm>
            <a:off x="3088283" y="3315521"/>
            <a:ext cx="944489" cy="369332"/>
          </a:xfrm>
          <a:prstGeom prst="rect">
            <a:avLst/>
          </a:prstGeom>
          <a:noFill/>
        </p:spPr>
        <p:txBody>
          <a:bodyPr wrap="none" rtlCol="0">
            <a:spAutoFit/>
          </a:bodyPr>
          <a:lstStyle/>
          <a:p>
            <a:r>
              <a:rPr lang="en-US" b="1" dirty="0"/>
              <a:t>1,4</a:t>
            </a:r>
            <a:r>
              <a:rPr lang="ru-UA" b="1" dirty="0"/>
              <a:t> млн</a:t>
            </a:r>
          </a:p>
        </p:txBody>
      </p:sp>
      <p:sp>
        <p:nvSpPr>
          <p:cNvPr id="101" name="TextBox 100">
            <a:extLst>
              <a:ext uri="{FF2B5EF4-FFF2-40B4-BE49-F238E27FC236}">
                <a16:creationId xmlns:a16="http://schemas.microsoft.com/office/drawing/2014/main" id="{83418987-EB65-01BE-A2A5-5E70275B05E7}"/>
              </a:ext>
            </a:extLst>
          </p:cNvPr>
          <p:cNvSpPr txBox="1"/>
          <p:nvPr/>
        </p:nvSpPr>
        <p:spPr>
          <a:xfrm>
            <a:off x="1429036" y="3312705"/>
            <a:ext cx="944489" cy="369332"/>
          </a:xfrm>
          <a:prstGeom prst="rect">
            <a:avLst/>
          </a:prstGeom>
          <a:noFill/>
        </p:spPr>
        <p:txBody>
          <a:bodyPr wrap="none" rtlCol="0">
            <a:spAutoFit/>
          </a:bodyPr>
          <a:lstStyle/>
          <a:p>
            <a:r>
              <a:rPr lang="en-US" b="1" dirty="0"/>
              <a:t>1,3</a:t>
            </a:r>
            <a:r>
              <a:rPr lang="ru-UA" b="1" dirty="0"/>
              <a:t> млн</a:t>
            </a:r>
          </a:p>
        </p:txBody>
      </p:sp>
      <p:cxnSp>
        <p:nvCxnSpPr>
          <p:cNvPr id="102" name="Прямая со стрелкой 101">
            <a:extLst>
              <a:ext uri="{FF2B5EF4-FFF2-40B4-BE49-F238E27FC236}">
                <a16:creationId xmlns:a16="http://schemas.microsoft.com/office/drawing/2014/main" id="{AAA54754-C2DE-4633-12A6-42FCBB2E201E}"/>
              </a:ext>
            </a:extLst>
          </p:cNvPr>
          <p:cNvCxnSpPr>
            <a:cxnSpLocks/>
          </p:cNvCxnSpPr>
          <p:nvPr/>
        </p:nvCxnSpPr>
        <p:spPr>
          <a:xfrm>
            <a:off x="2638025" y="3335695"/>
            <a:ext cx="0" cy="36120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Прямая со стрелкой 102">
            <a:extLst>
              <a:ext uri="{FF2B5EF4-FFF2-40B4-BE49-F238E27FC236}">
                <a16:creationId xmlns:a16="http://schemas.microsoft.com/office/drawing/2014/main" id="{1756E6F6-0EC4-9FA6-99EB-3CD209FFEC6D}"/>
              </a:ext>
            </a:extLst>
          </p:cNvPr>
          <p:cNvCxnSpPr>
            <a:cxnSpLocks/>
          </p:cNvCxnSpPr>
          <p:nvPr/>
        </p:nvCxnSpPr>
        <p:spPr>
          <a:xfrm flipV="1">
            <a:off x="5905765" y="3327572"/>
            <a:ext cx="0" cy="361209"/>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Прямая со стрелкой 103">
            <a:extLst>
              <a:ext uri="{FF2B5EF4-FFF2-40B4-BE49-F238E27FC236}">
                <a16:creationId xmlns:a16="http://schemas.microsoft.com/office/drawing/2014/main" id="{2E4A328F-7872-2220-C1FD-0C27AA5159B6}"/>
              </a:ext>
            </a:extLst>
          </p:cNvPr>
          <p:cNvCxnSpPr>
            <a:cxnSpLocks/>
          </p:cNvCxnSpPr>
          <p:nvPr/>
        </p:nvCxnSpPr>
        <p:spPr>
          <a:xfrm flipV="1">
            <a:off x="4301513" y="3315521"/>
            <a:ext cx="0" cy="361209"/>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Прямая со стрелкой 104">
            <a:extLst>
              <a:ext uri="{FF2B5EF4-FFF2-40B4-BE49-F238E27FC236}">
                <a16:creationId xmlns:a16="http://schemas.microsoft.com/office/drawing/2014/main" id="{217C3A99-5E1D-9920-39AD-98C8E0E64ACF}"/>
              </a:ext>
            </a:extLst>
          </p:cNvPr>
          <p:cNvCxnSpPr>
            <a:cxnSpLocks/>
          </p:cNvCxnSpPr>
          <p:nvPr/>
        </p:nvCxnSpPr>
        <p:spPr>
          <a:xfrm flipV="1">
            <a:off x="2650731" y="1639333"/>
            <a:ext cx="0" cy="361209"/>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Прямая со стрелкой 105">
            <a:extLst>
              <a:ext uri="{FF2B5EF4-FFF2-40B4-BE49-F238E27FC236}">
                <a16:creationId xmlns:a16="http://schemas.microsoft.com/office/drawing/2014/main" id="{5037F4BA-FBE7-8CCA-FAA0-D2174A6A0AAB}"/>
              </a:ext>
            </a:extLst>
          </p:cNvPr>
          <p:cNvCxnSpPr>
            <a:cxnSpLocks/>
          </p:cNvCxnSpPr>
          <p:nvPr/>
        </p:nvCxnSpPr>
        <p:spPr>
          <a:xfrm flipV="1">
            <a:off x="4307870" y="1632467"/>
            <a:ext cx="0" cy="361209"/>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Прямая со стрелкой 106">
            <a:extLst>
              <a:ext uri="{FF2B5EF4-FFF2-40B4-BE49-F238E27FC236}">
                <a16:creationId xmlns:a16="http://schemas.microsoft.com/office/drawing/2014/main" id="{76676B40-437E-3E12-EF17-4F449E583B1E}"/>
              </a:ext>
            </a:extLst>
          </p:cNvPr>
          <p:cNvCxnSpPr>
            <a:cxnSpLocks/>
          </p:cNvCxnSpPr>
          <p:nvPr/>
        </p:nvCxnSpPr>
        <p:spPr>
          <a:xfrm flipV="1">
            <a:off x="5921035" y="1639333"/>
            <a:ext cx="0" cy="361209"/>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Прямая со стрелкой 107">
            <a:extLst>
              <a:ext uri="{FF2B5EF4-FFF2-40B4-BE49-F238E27FC236}">
                <a16:creationId xmlns:a16="http://schemas.microsoft.com/office/drawing/2014/main" id="{72CC837D-D8B6-0EE6-A5B1-BE36B0F74860}"/>
              </a:ext>
            </a:extLst>
          </p:cNvPr>
          <p:cNvCxnSpPr>
            <a:cxnSpLocks/>
          </p:cNvCxnSpPr>
          <p:nvPr/>
        </p:nvCxnSpPr>
        <p:spPr>
          <a:xfrm flipH="1" flipV="1">
            <a:off x="8621221" y="1649114"/>
            <a:ext cx="15185" cy="38254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Прямая со стрелкой 108">
            <a:extLst>
              <a:ext uri="{FF2B5EF4-FFF2-40B4-BE49-F238E27FC236}">
                <a16:creationId xmlns:a16="http://schemas.microsoft.com/office/drawing/2014/main" id="{1CC4D224-952E-0E32-186F-0BF6FA6A203B}"/>
              </a:ext>
            </a:extLst>
          </p:cNvPr>
          <p:cNvCxnSpPr>
            <a:cxnSpLocks/>
          </p:cNvCxnSpPr>
          <p:nvPr/>
        </p:nvCxnSpPr>
        <p:spPr>
          <a:xfrm>
            <a:off x="10232006" y="1632730"/>
            <a:ext cx="13631" cy="382542"/>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Прямая со стрелкой 109">
            <a:extLst>
              <a:ext uri="{FF2B5EF4-FFF2-40B4-BE49-F238E27FC236}">
                <a16:creationId xmlns:a16="http://schemas.microsoft.com/office/drawing/2014/main" id="{9BE56AC0-21A3-1463-9E6C-EF42C2A4C6E6}"/>
              </a:ext>
            </a:extLst>
          </p:cNvPr>
          <p:cNvCxnSpPr>
            <a:cxnSpLocks/>
          </p:cNvCxnSpPr>
          <p:nvPr/>
        </p:nvCxnSpPr>
        <p:spPr>
          <a:xfrm flipH="1" flipV="1">
            <a:off x="11641076" y="1608329"/>
            <a:ext cx="15185" cy="38254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3" name="Рисунок 112">
            <a:extLst>
              <a:ext uri="{FF2B5EF4-FFF2-40B4-BE49-F238E27FC236}">
                <a16:creationId xmlns:a16="http://schemas.microsoft.com/office/drawing/2014/main" id="{DD82FC6E-E797-0A2C-FFE2-55A27C5038F6}"/>
              </a:ext>
            </a:extLst>
          </p:cNvPr>
          <p:cNvPicPr>
            <a:picLocks noChangeAspect="1"/>
          </p:cNvPicPr>
          <p:nvPr/>
        </p:nvPicPr>
        <p:blipFill>
          <a:blip r:embed="rId2"/>
          <a:stretch>
            <a:fillRect/>
          </a:stretch>
        </p:blipFill>
        <p:spPr>
          <a:xfrm>
            <a:off x="6732079" y="1449391"/>
            <a:ext cx="584200" cy="869950"/>
          </a:xfrm>
          <a:prstGeom prst="rect">
            <a:avLst/>
          </a:prstGeom>
        </p:spPr>
      </p:pic>
      <p:pic>
        <p:nvPicPr>
          <p:cNvPr id="115" name="Рисунок 114">
            <a:extLst>
              <a:ext uri="{FF2B5EF4-FFF2-40B4-BE49-F238E27FC236}">
                <a16:creationId xmlns:a16="http://schemas.microsoft.com/office/drawing/2014/main" id="{A026A42C-3BD9-3888-8CAD-557048471C20}"/>
              </a:ext>
            </a:extLst>
          </p:cNvPr>
          <p:cNvPicPr>
            <a:picLocks noChangeAspect="1"/>
          </p:cNvPicPr>
          <p:nvPr/>
        </p:nvPicPr>
        <p:blipFill>
          <a:blip r:embed="rId3"/>
          <a:stretch>
            <a:fillRect/>
          </a:stretch>
        </p:blipFill>
        <p:spPr>
          <a:xfrm>
            <a:off x="502094" y="5027634"/>
            <a:ext cx="759491" cy="766333"/>
          </a:xfrm>
          <a:prstGeom prst="rect">
            <a:avLst/>
          </a:prstGeom>
        </p:spPr>
      </p:pic>
      <p:pic>
        <p:nvPicPr>
          <p:cNvPr id="119" name="Рисунок 118">
            <a:extLst>
              <a:ext uri="{FF2B5EF4-FFF2-40B4-BE49-F238E27FC236}">
                <a16:creationId xmlns:a16="http://schemas.microsoft.com/office/drawing/2014/main" id="{47B0F1CA-19B4-A966-D75C-E206EB429702}"/>
              </a:ext>
            </a:extLst>
          </p:cNvPr>
          <p:cNvPicPr>
            <a:picLocks noChangeAspect="1"/>
          </p:cNvPicPr>
          <p:nvPr/>
        </p:nvPicPr>
        <p:blipFill>
          <a:blip r:embed="rId4"/>
          <a:stretch>
            <a:fillRect/>
          </a:stretch>
        </p:blipFill>
        <p:spPr>
          <a:xfrm>
            <a:off x="577988" y="3287778"/>
            <a:ext cx="763048" cy="763048"/>
          </a:xfrm>
          <a:prstGeom prst="rect">
            <a:avLst/>
          </a:prstGeom>
        </p:spPr>
      </p:pic>
      <p:pic>
        <p:nvPicPr>
          <p:cNvPr id="122" name="Рисунок 121">
            <a:extLst>
              <a:ext uri="{FF2B5EF4-FFF2-40B4-BE49-F238E27FC236}">
                <a16:creationId xmlns:a16="http://schemas.microsoft.com/office/drawing/2014/main" id="{E8E3BA57-9917-353F-2D56-C7FCF604144D}"/>
              </a:ext>
            </a:extLst>
          </p:cNvPr>
          <p:cNvPicPr>
            <a:picLocks noChangeAspect="1"/>
          </p:cNvPicPr>
          <p:nvPr/>
        </p:nvPicPr>
        <p:blipFill>
          <a:blip r:embed="rId5"/>
          <a:stretch>
            <a:fillRect/>
          </a:stretch>
        </p:blipFill>
        <p:spPr>
          <a:xfrm>
            <a:off x="573669" y="1494469"/>
            <a:ext cx="893384" cy="693798"/>
          </a:xfrm>
          <a:prstGeom prst="rect">
            <a:avLst/>
          </a:prstGeom>
        </p:spPr>
      </p:pic>
      <p:pic>
        <p:nvPicPr>
          <p:cNvPr id="125" name="Рисунок 124">
            <a:extLst>
              <a:ext uri="{FF2B5EF4-FFF2-40B4-BE49-F238E27FC236}">
                <a16:creationId xmlns:a16="http://schemas.microsoft.com/office/drawing/2014/main" id="{5901FF14-27D7-AFDB-84B6-D41EAF3F9F69}"/>
              </a:ext>
            </a:extLst>
          </p:cNvPr>
          <p:cNvPicPr>
            <a:picLocks noChangeAspect="1"/>
          </p:cNvPicPr>
          <p:nvPr/>
        </p:nvPicPr>
        <p:blipFill>
          <a:blip r:embed="rId6"/>
          <a:stretch>
            <a:fillRect/>
          </a:stretch>
        </p:blipFill>
        <p:spPr>
          <a:xfrm>
            <a:off x="6572048" y="3249643"/>
            <a:ext cx="817367" cy="817367"/>
          </a:xfrm>
          <a:prstGeom prst="rect">
            <a:avLst/>
          </a:prstGeom>
        </p:spPr>
      </p:pic>
      <p:sp>
        <p:nvSpPr>
          <p:cNvPr id="17" name="TextBox 16">
            <a:extLst>
              <a:ext uri="{FF2B5EF4-FFF2-40B4-BE49-F238E27FC236}">
                <a16:creationId xmlns:a16="http://schemas.microsoft.com/office/drawing/2014/main" id="{552A474F-1BDF-F8C6-6BC1-61B4C3D4BDFC}"/>
              </a:ext>
            </a:extLst>
          </p:cNvPr>
          <p:cNvSpPr txBox="1"/>
          <p:nvPr/>
        </p:nvSpPr>
        <p:spPr>
          <a:xfrm>
            <a:off x="9173505" y="5217000"/>
            <a:ext cx="583814" cy="369332"/>
          </a:xfrm>
          <a:prstGeom prst="rect">
            <a:avLst/>
          </a:prstGeom>
          <a:noFill/>
        </p:spPr>
        <p:txBody>
          <a:bodyPr wrap="none" rtlCol="0">
            <a:spAutoFit/>
          </a:bodyPr>
          <a:lstStyle/>
          <a:p>
            <a:r>
              <a:rPr lang="ru-UA" b="1" dirty="0"/>
              <a:t>86%</a:t>
            </a:r>
          </a:p>
        </p:txBody>
      </p:sp>
      <p:sp>
        <p:nvSpPr>
          <p:cNvPr id="18" name="TextBox 17">
            <a:extLst>
              <a:ext uri="{FF2B5EF4-FFF2-40B4-BE49-F238E27FC236}">
                <a16:creationId xmlns:a16="http://schemas.microsoft.com/office/drawing/2014/main" id="{10DF9D82-D269-F653-9B09-8E6FF77CC3DE}"/>
              </a:ext>
            </a:extLst>
          </p:cNvPr>
          <p:cNvSpPr txBox="1"/>
          <p:nvPr/>
        </p:nvSpPr>
        <p:spPr>
          <a:xfrm>
            <a:off x="7557910" y="5226632"/>
            <a:ext cx="700833" cy="369332"/>
          </a:xfrm>
          <a:prstGeom prst="rect">
            <a:avLst/>
          </a:prstGeom>
          <a:noFill/>
        </p:spPr>
        <p:txBody>
          <a:bodyPr wrap="none" rtlCol="0">
            <a:spAutoFit/>
          </a:bodyPr>
          <a:lstStyle/>
          <a:p>
            <a:r>
              <a:rPr lang="ru-UA" b="1" dirty="0"/>
              <a:t>100%</a:t>
            </a:r>
          </a:p>
        </p:txBody>
      </p:sp>
      <p:sp>
        <p:nvSpPr>
          <p:cNvPr id="20" name="TextBox 19">
            <a:extLst>
              <a:ext uri="{FF2B5EF4-FFF2-40B4-BE49-F238E27FC236}">
                <a16:creationId xmlns:a16="http://schemas.microsoft.com/office/drawing/2014/main" id="{C34C5041-A51E-2AF4-1836-3F37A830BFCE}"/>
              </a:ext>
            </a:extLst>
          </p:cNvPr>
          <p:cNvSpPr txBox="1"/>
          <p:nvPr/>
        </p:nvSpPr>
        <p:spPr>
          <a:xfrm>
            <a:off x="10786698" y="5217000"/>
            <a:ext cx="583814" cy="369332"/>
          </a:xfrm>
          <a:prstGeom prst="rect">
            <a:avLst/>
          </a:prstGeom>
          <a:noFill/>
        </p:spPr>
        <p:txBody>
          <a:bodyPr wrap="none" rtlCol="0">
            <a:spAutoFit/>
          </a:bodyPr>
          <a:lstStyle/>
          <a:p>
            <a:r>
              <a:rPr lang="ru-UA" b="1" dirty="0"/>
              <a:t>99%</a:t>
            </a:r>
          </a:p>
        </p:txBody>
      </p:sp>
      <p:cxnSp>
        <p:nvCxnSpPr>
          <p:cNvPr id="24" name="Прямая со стрелкой 23">
            <a:extLst>
              <a:ext uri="{FF2B5EF4-FFF2-40B4-BE49-F238E27FC236}">
                <a16:creationId xmlns:a16="http://schemas.microsoft.com/office/drawing/2014/main" id="{EEC2A565-A95D-3973-4405-DB9FDE6E82DE}"/>
              </a:ext>
            </a:extLst>
          </p:cNvPr>
          <p:cNvCxnSpPr>
            <a:cxnSpLocks/>
          </p:cNvCxnSpPr>
          <p:nvPr/>
        </p:nvCxnSpPr>
        <p:spPr>
          <a:xfrm>
            <a:off x="10087676" y="5206762"/>
            <a:ext cx="0" cy="38980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7" name="Рисунок 26">
            <a:extLst>
              <a:ext uri="{FF2B5EF4-FFF2-40B4-BE49-F238E27FC236}">
                <a16:creationId xmlns:a16="http://schemas.microsoft.com/office/drawing/2014/main" id="{66278FDC-811A-070B-F0F2-75A419CC1601}"/>
              </a:ext>
            </a:extLst>
          </p:cNvPr>
          <p:cNvPicPr>
            <a:picLocks noChangeAspect="1"/>
          </p:cNvPicPr>
          <p:nvPr/>
        </p:nvPicPr>
        <p:blipFill>
          <a:blip r:embed="rId7"/>
          <a:stretch>
            <a:fillRect/>
          </a:stretch>
        </p:blipFill>
        <p:spPr>
          <a:xfrm>
            <a:off x="6573593" y="5068613"/>
            <a:ext cx="798219" cy="798219"/>
          </a:xfrm>
          <a:prstGeom prst="rect">
            <a:avLst/>
          </a:prstGeom>
        </p:spPr>
      </p:pic>
      <p:pic>
        <p:nvPicPr>
          <p:cNvPr id="15" name="Рисунок 14">
            <a:extLst>
              <a:ext uri="{FF2B5EF4-FFF2-40B4-BE49-F238E27FC236}">
                <a16:creationId xmlns:a16="http://schemas.microsoft.com/office/drawing/2014/main" id="{DDC0E150-CB8E-A038-5FE0-01E082B16562}"/>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38011" b="35350"/>
          <a:stretch/>
        </p:blipFill>
        <p:spPr>
          <a:xfrm>
            <a:off x="9362886" y="6049797"/>
            <a:ext cx="2864438" cy="763048"/>
          </a:xfrm>
          <a:prstGeom prst="rect">
            <a:avLst/>
          </a:prstGeom>
        </p:spPr>
      </p:pic>
    </p:spTree>
    <p:extLst>
      <p:ext uri="{BB962C8B-B14F-4D97-AF65-F5344CB8AC3E}">
        <p14:creationId xmlns:p14="http://schemas.microsoft.com/office/powerpoint/2010/main" val="3944770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1CE1DF2B-1EB3-C906-8715-6094EDA10F7B}"/>
              </a:ext>
            </a:extLst>
          </p:cNvPr>
          <p:cNvSpPr/>
          <p:nvPr/>
        </p:nvSpPr>
        <p:spPr>
          <a:xfrm>
            <a:off x="598498" y="272126"/>
            <a:ext cx="9764252" cy="75578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 name="Заголовок 1">
            <a:extLst>
              <a:ext uri="{FF2B5EF4-FFF2-40B4-BE49-F238E27FC236}">
                <a16:creationId xmlns:a16="http://schemas.microsoft.com/office/drawing/2014/main" id="{C0ADEA0B-19E7-766D-241B-516AD0FF2FF9}"/>
              </a:ext>
            </a:extLst>
          </p:cNvPr>
          <p:cNvSpPr>
            <a:spLocks noGrp="1"/>
          </p:cNvSpPr>
          <p:nvPr>
            <p:ph type="title"/>
          </p:nvPr>
        </p:nvSpPr>
        <p:spPr>
          <a:xfrm>
            <a:off x="1038118" y="272126"/>
            <a:ext cx="10515600" cy="755780"/>
          </a:xfrm>
        </p:spPr>
        <p:txBody>
          <a:bodyPr/>
          <a:lstStyle/>
          <a:p>
            <a:r>
              <a:rPr lang="ru-UA" b="1" dirty="0">
                <a:solidFill>
                  <a:schemeClr val="bg1"/>
                </a:solidFill>
              </a:rPr>
              <a:t>Обсяг роздрібної торгівлі в Україні</a:t>
            </a:r>
          </a:p>
        </p:txBody>
      </p:sp>
      <p:sp>
        <p:nvSpPr>
          <p:cNvPr id="8" name="TextBox 7">
            <a:extLst>
              <a:ext uri="{FF2B5EF4-FFF2-40B4-BE49-F238E27FC236}">
                <a16:creationId xmlns:a16="http://schemas.microsoft.com/office/drawing/2014/main" id="{8B4AF2E2-886F-D35B-FA40-EBDB5AE306C6}"/>
              </a:ext>
            </a:extLst>
          </p:cNvPr>
          <p:cNvSpPr txBox="1"/>
          <p:nvPr/>
        </p:nvSpPr>
        <p:spPr>
          <a:xfrm>
            <a:off x="188011" y="4430308"/>
            <a:ext cx="11365707" cy="1969770"/>
          </a:xfrm>
          <a:prstGeom prst="rect">
            <a:avLst/>
          </a:prstGeom>
          <a:noFill/>
        </p:spPr>
        <p:txBody>
          <a:bodyPr wrap="square">
            <a:spAutoFit/>
          </a:bodyPr>
          <a:lstStyle/>
          <a:p>
            <a:pPr algn="just">
              <a:spcBef>
                <a:spcPts val="1200"/>
              </a:spcBef>
            </a:pPr>
            <a:r>
              <a:rPr lang="ru-UA" sz="1400" dirty="0"/>
              <a:t>В 2022 році обсяг продажів в рітейлу суттєво скоротився, проте </a:t>
            </a:r>
            <a:r>
              <a:rPr lang="ru-UA" sz="1400" b="1" dirty="0"/>
              <a:t>незважаючі на геополітичні умови в 2023 році продемонструвався суттєве відновлення та приблизилося довоєнних рекордних показників. </a:t>
            </a:r>
            <a:r>
              <a:rPr lang="ru-UA" sz="1400" dirty="0"/>
              <a:t>В 2024 році ця динаміка продовжиться </a:t>
            </a:r>
            <a:r>
              <a:rPr lang="uk-UA" sz="1400" dirty="0"/>
              <a:t>приблизно </a:t>
            </a:r>
            <a:r>
              <a:rPr lang="ru-UA" sz="1400" dirty="0"/>
              <a:t>на 20% в національній валюті та на 1</a:t>
            </a:r>
            <a:r>
              <a:rPr lang="en-US" sz="1400" dirty="0"/>
              <a:t>1</a:t>
            </a:r>
            <a:r>
              <a:rPr lang="ru-UA" sz="1400" dirty="0"/>
              <a:t>% у долларах. Динаміка в долларах суттєве нижче через зростання курсу, проте незважаючі на цей фактор динаміка всерівно дуже позитивна. </a:t>
            </a:r>
            <a:r>
              <a:rPr lang="uk-UA" sz="1400" dirty="0"/>
              <a:t>Майже третину ринку займає тіньовий </a:t>
            </a:r>
            <a:r>
              <a:rPr lang="uk-UA" sz="1400" dirty="0" err="1"/>
              <a:t>рітейл</a:t>
            </a:r>
            <a:r>
              <a:rPr lang="uk-UA" sz="1400" dirty="0"/>
              <a:t>, через розвиток </a:t>
            </a:r>
            <a:r>
              <a:rPr lang="en-US" sz="1400" dirty="0"/>
              <a:t>E-commerce </a:t>
            </a:r>
            <a:r>
              <a:rPr lang="uk-UA" sz="1400" dirty="0"/>
              <a:t>та приватних підприємців.</a:t>
            </a:r>
            <a:endParaRPr lang="ru-UA" sz="1400" dirty="0"/>
          </a:p>
          <a:p>
            <a:pPr algn="just">
              <a:spcBef>
                <a:spcPts val="1200"/>
              </a:spcBef>
            </a:pPr>
            <a:r>
              <a:rPr lang="ru-RU" sz="1400" dirty="0" err="1"/>
              <a:t>Зростання</a:t>
            </a:r>
            <a:r>
              <a:rPr lang="ru-RU" sz="1400" dirty="0"/>
              <a:t> обороту </a:t>
            </a:r>
            <a:r>
              <a:rPr lang="ru-RU" sz="1400" dirty="0" err="1"/>
              <a:t>рітейлу</a:t>
            </a:r>
            <a:r>
              <a:rPr lang="ru-RU" sz="1400" dirty="0"/>
              <a:t> </a:t>
            </a:r>
            <a:r>
              <a:rPr lang="ru-RU" sz="1400" dirty="0" err="1"/>
              <a:t>відбулося</a:t>
            </a:r>
            <a:r>
              <a:rPr lang="ru-RU" sz="1400" dirty="0"/>
              <a:t> на </a:t>
            </a:r>
            <a:r>
              <a:rPr lang="ru-RU" sz="1400" dirty="0" err="1"/>
              <a:t>тлі</a:t>
            </a:r>
            <a:r>
              <a:rPr lang="ru-RU" sz="1400" dirty="0"/>
              <a:t> </a:t>
            </a:r>
            <a:r>
              <a:rPr lang="ru-RU" sz="1400" dirty="0" err="1"/>
              <a:t>збереження</a:t>
            </a:r>
            <a:r>
              <a:rPr lang="ru-RU" sz="1400" dirty="0"/>
              <a:t> </a:t>
            </a:r>
            <a:r>
              <a:rPr lang="ru-RU" sz="1400" dirty="0" err="1"/>
              <a:t>середньорічного</a:t>
            </a:r>
            <a:r>
              <a:rPr lang="ru-RU" sz="1400" dirty="0"/>
              <a:t> курсу НБУ </a:t>
            </a:r>
            <a:r>
              <a:rPr lang="ru-RU" sz="1400" dirty="0" err="1"/>
              <a:t>щодо</a:t>
            </a:r>
            <a:r>
              <a:rPr lang="ru-RU" sz="1400" dirty="0"/>
              <a:t> </a:t>
            </a:r>
            <a:r>
              <a:rPr lang="ru-RU" sz="1400" dirty="0" err="1"/>
              <a:t>гривні</a:t>
            </a:r>
            <a:r>
              <a:rPr lang="ru-RU" sz="1400" dirty="0"/>
              <a:t>. </a:t>
            </a:r>
            <a:r>
              <a:rPr lang="ru-RU" sz="1400" dirty="0" err="1"/>
              <a:t>Багато</a:t>
            </a:r>
            <a:r>
              <a:rPr lang="ru-RU" sz="1400" dirty="0"/>
              <a:t> в </a:t>
            </a:r>
            <a:r>
              <a:rPr lang="ru-RU" sz="1400" dirty="0" err="1"/>
              <a:t>чому</a:t>
            </a:r>
            <a:r>
              <a:rPr lang="ru-RU" sz="1400" dirty="0"/>
              <a:t> позитивна </a:t>
            </a:r>
            <a:r>
              <a:rPr lang="ru-RU" sz="1400" dirty="0" err="1"/>
              <a:t>динаміка</a:t>
            </a:r>
            <a:r>
              <a:rPr lang="ru-RU" sz="1400" dirty="0"/>
              <a:t> </a:t>
            </a:r>
            <a:r>
              <a:rPr lang="ru-RU" sz="1400" dirty="0" err="1"/>
              <a:t>зберігається</a:t>
            </a:r>
            <a:r>
              <a:rPr lang="ru-RU" sz="1400" dirty="0"/>
              <a:t> </a:t>
            </a:r>
            <a:r>
              <a:rPr lang="ru-RU" sz="1400" dirty="0" err="1"/>
              <a:t>завдяки</a:t>
            </a:r>
            <a:r>
              <a:rPr lang="ru-RU" sz="1400" dirty="0"/>
              <a:t> </a:t>
            </a:r>
            <a:r>
              <a:rPr lang="ru-RU" sz="1400" dirty="0" err="1"/>
              <a:t>зростанню</a:t>
            </a:r>
            <a:r>
              <a:rPr lang="ru-RU" sz="1400" dirty="0"/>
              <a:t> </a:t>
            </a:r>
            <a:r>
              <a:rPr lang="ru-RU" sz="1400" dirty="0" err="1"/>
              <a:t>індексу</a:t>
            </a:r>
            <a:r>
              <a:rPr lang="ru-RU" sz="1400" dirty="0"/>
              <a:t> </a:t>
            </a:r>
            <a:r>
              <a:rPr lang="ru-RU" sz="1400" dirty="0" err="1"/>
              <a:t>споживчих</a:t>
            </a:r>
            <a:r>
              <a:rPr lang="ru-RU" sz="1400" dirty="0"/>
              <a:t> </a:t>
            </a:r>
            <a:r>
              <a:rPr lang="ru-RU" sz="1400" dirty="0" err="1"/>
              <a:t>настроїв</a:t>
            </a:r>
            <a:r>
              <a:rPr lang="ru-RU" sz="1400" dirty="0"/>
              <a:t> </a:t>
            </a:r>
            <a:r>
              <a:rPr lang="ru-RU" sz="1400" dirty="0" err="1"/>
              <a:t>українців</a:t>
            </a:r>
            <a:r>
              <a:rPr lang="ru-RU" sz="1400" dirty="0"/>
              <a:t>, </a:t>
            </a:r>
            <a:r>
              <a:rPr lang="ru-RU" sz="1400" dirty="0" err="1"/>
              <a:t>що</a:t>
            </a:r>
            <a:r>
              <a:rPr lang="ru-RU" sz="1400" dirty="0"/>
              <a:t> </a:t>
            </a:r>
            <a:r>
              <a:rPr lang="ru-RU" sz="1400" dirty="0" err="1"/>
              <a:t>також</a:t>
            </a:r>
            <a:r>
              <a:rPr lang="ru-RU" sz="1400" dirty="0"/>
              <a:t> </a:t>
            </a:r>
            <a:r>
              <a:rPr lang="ru-RU" sz="1400" dirty="0" err="1"/>
              <a:t>зростала</a:t>
            </a:r>
            <a:r>
              <a:rPr lang="ru-RU" sz="1400" dirty="0"/>
              <a:t>. </a:t>
            </a:r>
            <a:r>
              <a:rPr lang="ru-RU" sz="1400" dirty="0" err="1"/>
              <a:t>Також</a:t>
            </a:r>
            <a:r>
              <a:rPr lang="ru-RU" sz="1400" dirty="0"/>
              <a:t> на </a:t>
            </a:r>
            <a:r>
              <a:rPr lang="ru-RU" sz="1400" dirty="0" err="1"/>
              <a:t>зростання</a:t>
            </a:r>
            <a:r>
              <a:rPr lang="ru-RU" sz="1400" dirty="0"/>
              <a:t> обороту </a:t>
            </a:r>
            <a:r>
              <a:rPr lang="ru-RU" sz="1400" dirty="0" err="1"/>
              <a:t>вплинули</a:t>
            </a:r>
            <a:r>
              <a:rPr lang="ru-RU" sz="1400" dirty="0"/>
              <a:t> </a:t>
            </a:r>
            <a:r>
              <a:rPr lang="ru-RU" sz="1400" dirty="0" err="1"/>
              <a:t>витрати</a:t>
            </a:r>
            <a:r>
              <a:rPr lang="ru-RU" sz="1400" dirty="0"/>
              <a:t> на </a:t>
            </a:r>
            <a:r>
              <a:rPr lang="ru-RU" sz="1400" dirty="0" err="1"/>
              <a:t>вимушені</a:t>
            </a:r>
            <a:r>
              <a:rPr lang="ru-RU" sz="1400" dirty="0"/>
              <a:t> покупки, </a:t>
            </a:r>
            <a:r>
              <a:rPr lang="ru-RU" sz="1400" dirty="0" err="1"/>
              <a:t>такі</a:t>
            </a:r>
            <a:r>
              <a:rPr lang="ru-RU" sz="1400" dirty="0"/>
              <a:t> як </a:t>
            </a:r>
            <a:r>
              <a:rPr lang="ru-RU" sz="1400" dirty="0" err="1"/>
              <a:t>товари</a:t>
            </a:r>
            <a:r>
              <a:rPr lang="ru-RU" sz="1400" dirty="0"/>
              <a:t> на </a:t>
            </a:r>
            <a:r>
              <a:rPr lang="ru-RU" sz="1400" dirty="0" err="1"/>
              <a:t>випадок</a:t>
            </a:r>
            <a:r>
              <a:rPr lang="ru-RU" sz="1400" dirty="0"/>
              <a:t> </a:t>
            </a:r>
            <a:r>
              <a:rPr lang="ru-RU" sz="1400" dirty="0" err="1"/>
              <a:t>евакуації</a:t>
            </a:r>
            <a:r>
              <a:rPr lang="ru-RU" sz="1400" dirty="0"/>
              <a:t>, </a:t>
            </a:r>
            <a:r>
              <a:rPr lang="ru-RU" sz="1400" dirty="0" err="1"/>
              <a:t>сонячні</a:t>
            </a:r>
            <a:r>
              <a:rPr lang="ru-RU" sz="1400" dirty="0"/>
              <a:t> </a:t>
            </a:r>
            <a:r>
              <a:rPr lang="ru-RU" sz="1400" dirty="0" err="1"/>
              <a:t>панелі</a:t>
            </a:r>
            <a:r>
              <a:rPr lang="ru-RU" sz="1400" dirty="0"/>
              <a:t>, </a:t>
            </a:r>
            <a:r>
              <a:rPr lang="ru-RU" sz="1400" dirty="0" err="1"/>
              <a:t>генератори</a:t>
            </a:r>
            <a:r>
              <a:rPr lang="ru-RU" sz="1400" dirty="0"/>
              <a:t> та </a:t>
            </a:r>
            <a:r>
              <a:rPr lang="ru-RU" sz="1400" dirty="0" err="1"/>
              <a:t>накопичення</a:t>
            </a:r>
            <a:r>
              <a:rPr lang="ru-RU" sz="1400" dirty="0"/>
              <a:t> </a:t>
            </a:r>
            <a:r>
              <a:rPr lang="ru-RU" sz="1400" dirty="0" err="1"/>
              <a:t>запасів</a:t>
            </a:r>
            <a:r>
              <a:rPr lang="ru-RU" sz="1400" dirty="0"/>
              <a:t> </a:t>
            </a:r>
            <a:r>
              <a:rPr lang="ru-RU" sz="1400" dirty="0" err="1"/>
              <a:t>товарів</a:t>
            </a:r>
            <a:r>
              <a:rPr lang="ru-RU" sz="1400" dirty="0"/>
              <a:t> </a:t>
            </a:r>
            <a:r>
              <a:rPr lang="ru-RU" sz="1400" dirty="0" err="1"/>
              <a:t>першої</a:t>
            </a:r>
            <a:r>
              <a:rPr lang="ru-RU" sz="1400" dirty="0"/>
              <a:t> </a:t>
            </a:r>
            <a:r>
              <a:rPr lang="ru-RU" sz="1400" dirty="0" err="1"/>
              <a:t>необхідності</a:t>
            </a:r>
            <a:r>
              <a:rPr lang="ru-RU" sz="1400" dirty="0"/>
              <a:t> на </a:t>
            </a:r>
            <a:r>
              <a:rPr lang="ru-RU" sz="1400" dirty="0" err="1"/>
              <a:t>випадок</a:t>
            </a:r>
            <a:r>
              <a:rPr lang="ru-RU" sz="1400" dirty="0"/>
              <a:t> </a:t>
            </a:r>
            <a:r>
              <a:rPr lang="ru-RU" sz="1400" dirty="0" err="1"/>
              <a:t>закриття</a:t>
            </a:r>
            <a:r>
              <a:rPr lang="ru-RU" sz="1400" dirty="0"/>
              <a:t> </a:t>
            </a:r>
            <a:r>
              <a:rPr lang="ru-RU" sz="1400" dirty="0" err="1"/>
              <a:t>магазинів</a:t>
            </a:r>
            <a:r>
              <a:rPr lang="ru-RU" sz="1400" dirty="0"/>
              <a:t> </a:t>
            </a:r>
            <a:r>
              <a:rPr lang="ru-RU" sz="1400" dirty="0" err="1"/>
              <a:t>чи</a:t>
            </a:r>
            <a:r>
              <a:rPr lang="ru-RU" sz="1400" dirty="0"/>
              <a:t> проблем </a:t>
            </a:r>
            <a:r>
              <a:rPr lang="ru-RU" sz="1400" dirty="0" err="1"/>
              <a:t>із</a:t>
            </a:r>
            <a:r>
              <a:rPr lang="ru-RU" sz="1400" dirty="0"/>
              <a:t> </a:t>
            </a:r>
            <a:r>
              <a:rPr lang="ru-RU" sz="1400" dirty="0" err="1"/>
              <a:t>постачанням</a:t>
            </a:r>
            <a:r>
              <a:rPr lang="ru-RU" sz="1400" dirty="0"/>
              <a:t>.</a:t>
            </a:r>
            <a:endParaRPr lang="ru-UA" sz="1400" dirty="0"/>
          </a:p>
        </p:txBody>
      </p:sp>
      <p:graphicFrame>
        <p:nvGraphicFramePr>
          <p:cNvPr id="5" name="Диаграмма 4">
            <a:extLst>
              <a:ext uri="{FF2B5EF4-FFF2-40B4-BE49-F238E27FC236}">
                <a16:creationId xmlns:a16="http://schemas.microsoft.com/office/drawing/2014/main" id="{C70795A5-3AC7-1241-C238-A6F84B6F8D5C}"/>
              </a:ext>
            </a:extLst>
          </p:cNvPr>
          <p:cNvGraphicFramePr>
            <a:graphicFrameLocks/>
          </p:cNvGraphicFramePr>
          <p:nvPr/>
        </p:nvGraphicFramePr>
        <p:xfrm>
          <a:off x="6295918" y="1319696"/>
          <a:ext cx="5798789" cy="27454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a:extLst>
              <a:ext uri="{FF2B5EF4-FFF2-40B4-BE49-F238E27FC236}">
                <a16:creationId xmlns:a16="http://schemas.microsoft.com/office/drawing/2014/main" id="{66FD3F45-7CBF-15F9-05F3-168EE52ADA2F}"/>
              </a:ext>
            </a:extLst>
          </p:cNvPr>
          <p:cNvGraphicFramePr>
            <a:graphicFrameLocks/>
          </p:cNvGraphicFramePr>
          <p:nvPr/>
        </p:nvGraphicFramePr>
        <p:xfrm>
          <a:off x="254643" y="1319696"/>
          <a:ext cx="5798789" cy="294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B5138D5-FAE8-8523-9D31-13F1D82018DF}"/>
              </a:ext>
            </a:extLst>
          </p:cNvPr>
          <p:cNvSpPr txBox="1"/>
          <p:nvPr/>
        </p:nvSpPr>
        <p:spPr>
          <a:xfrm>
            <a:off x="254643" y="4188359"/>
            <a:ext cx="6097904" cy="246221"/>
          </a:xfrm>
          <a:prstGeom prst="rect">
            <a:avLst/>
          </a:prstGeom>
          <a:noFill/>
        </p:spPr>
        <p:txBody>
          <a:bodyPr wrap="square">
            <a:spAutoFit/>
          </a:bodyPr>
          <a:lstStyle/>
          <a:p>
            <a:r>
              <a:rPr lang="ru-RU" sz="1000" i="1" dirty="0" err="1">
                <a:solidFill>
                  <a:srgbClr val="03222C"/>
                </a:solidFill>
                <a:effectLst/>
                <a:latin typeface="Helvetica" pitchFamily="2" charset="0"/>
              </a:rPr>
              <a:t>Джерела</a:t>
            </a:r>
            <a:r>
              <a:rPr lang="ru-RU" sz="1000" i="1" dirty="0">
                <a:solidFill>
                  <a:srgbClr val="03222C"/>
                </a:solidFill>
                <a:effectLst/>
                <a:latin typeface="Helvetica" pitchFamily="2" charset="0"/>
              </a:rPr>
              <a:t>: </a:t>
            </a:r>
            <a:r>
              <a:rPr lang="ru-RU" sz="1000" i="1" dirty="0" err="1">
                <a:solidFill>
                  <a:srgbClr val="03222C"/>
                </a:solidFill>
                <a:effectLst/>
                <a:latin typeface="Helvetica" pitchFamily="2" charset="0"/>
              </a:rPr>
              <a:t>Держстат</a:t>
            </a:r>
            <a:r>
              <a:rPr lang="ru-RU" sz="1000" i="1" dirty="0">
                <a:solidFill>
                  <a:srgbClr val="03222C"/>
                </a:solidFill>
                <a:effectLst/>
                <a:latin typeface="Helvetica" pitchFamily="2" charset="0"/>
              </a:rPr>
              <a:t> </a:t>
            </a:r>
          </a:p>
        </p:txBody>
      </p:sp>
      <p:sp>
        <p:nvSpPr>
          <p:cNvPr id="7" name="TextBox 6">
            <a:extLst>
              <a:ext uri="{FF2B5EF4-FFF2-40B4-BE49-F238E27FC236}">
                <a16:creationId xmlns:a16="http://schemas.microsoft.com/office/drawing/2014/main" id="{54242858-F469-4A98-18DF-D05C4C769B8C}"/>
              </a:ext>
            </a:extLst>
          </p:cNvPr>
          <p:cNvSpPr txBox="1"/>
          <p:nvPr/>
        </p:nvSpPr>
        <p:spPr>
          <a:xfrm>
            <a:off x="6419179" y="4142985"/>
            <a:ext cx="4192949" cy="246221"/>
          </a:xfrm>
          <a:prstGeom prst="rect">
            <a:avLst/>
          </a:prstGeom>
          <a:noFill/>
        </p:spPr>
        <p:txBody>
          <a:bodyPr wrap="square">
            <a:spAutoFit/>
          </a:bodyPr>
          <a:lstStyle/>
          <a:p>
            <a:r>
              <a:rPr lang="ru-RU" sz="1000" i="1" dirty="0" err="1">
                <a:solidFill>
                  <a:srgbClr val="03222C"/>
                </a:solidFill>
                <a:effectLst/>
                <a:latin typeface="Helvetica" pitchFamily="2" charset="0"/>
              </a:rPr>
              <a:t>Джерела</a:t>
            </a:r>
            <a:r>
              <a:rPr lang="ru-RU" sz="1000" i="1" dirty="0">
                <a:solidFill>
                  <a:srgbClr val="03222C"/>
                </a:solidFill>
                <a:effectLst/>
                <a:latin typeface="Helvetica" pitchFamily="2" charset="0"/>
              </a:rPr>
              <a:t>: </a:t>
            </a:r>
            <a:r>
              <a:rPr lang="ru-RU" sz="1000" i="1" dirty="0" err="1">
                <a:solidFill>
                  <a:srgbClr val="03222C"/>
                </a:solidFill>
                <a:effectLst/>
                <a:latin typeface="Helvetica" pitchFamily="2" charset="0"/>
              </a:rPr>
              <a:t>Держстат</a:t>
            </a:r>
            <a:r>
              <a:rPr lang="ru-RU" sz="1000" i="1" dirty="0">
                <a:solidFill>
                  <a:srgbClr val="03222C"/>
                </a:solidFill>
                <a:effectLst/>
                <a:latin typeface="Helvetica" pitchFamily="2" charset="0"/>
              </a:rPr>
              <a:t> </a:t>
            </a:r>
          </a:p>
        </p:txBody>
      </p:sp>
      <p:sp>
        <p:nvSpPr>
          <p:cNvPr id="9" name="TextBox 8">
            <a:extLst>
              <a:ext uri="{FF2B5EF4-FFF2-40B4-BE49-F238E27FC236}">
                <a16:creationId xmlns:a16="http://schemas.microsoft.com/office/drawing/2014/main" id="{6842CFAE-8C7D-8FAC-FACF-4572C0FEB39C}"/>
              </a:ext>
            </a:extLst>
          </p:cNvPr>
          <p:cNvSpPr txBox="1"/>
          <p:nvPr/>
        </p:nvSpPr>
        <p:spPr>
          <a:xfrm>
            <a:off x="969821" y="2121325"/>
            <a:ext cx="498855" cy="276999"/>
          </a:xfrm>
          <a:prstGeom prst="rect">
            <a:avLst/>
          </a:prstGeom>
          <a:noFill/>
        </p:spPr>
        <p:txBody>
          <a:bodyPr wrap="none" rtlCol="0">
            <a:spAutoFit/>
          </a:bodyPr>
          <a:lstStyle/>
          <a:p>
            <a:r>
              <a:rPr lang="ru-UA" sz="1200" b="1" dirty="0"/>
              <a:t>1548</a:t>
            </a:r>
          </a:p>
        </p:txBody>
      </p:sp>
      <p:sp>
        <p:nvSpPr>
          <p:cNvPr id="10" name="TextBox 9">
            <a:extLst>
              <a:ext uri="{FF2B5EF4-FFF2-40B4-BE49-F238E27FC236}">
                <a16:creationId xmlns:a16="http://schemas.microsoft.com/office/drawing/2014/main" id="{7CF3C800-71DF-BA39-667A-B98147A72F58}"/>
              </a:ext>
            </a:extLst>
          </p:cNvPr>
          <p:cNvSpPr txBox="1"/>
          <p:nvPr/>
        </p:nvSpPr>
        <p:spPr>
          <a:xfrm>
            <a:off x="1928240" y="1751993"/>
            <a:ext cx="498855" cy="276999"/>
          </a:xfrm>
          <a:prstGeom prst="rect">
            <a:avLst/>
          </a:prstGeom>
          <a:noFill/>
        </p:spPr>
        <p:txBody>
          <a:bodyPr wrap="none" rtlCol="0">
            <a:spAutoFit/>
          </a:bodyPr>
          <a:lstStyle/>
          <a:p>
            <a:r>
              <a:rPr lang="ru-UA" sz="1200" b="1" dirty="0"/>
              <a:t>1902</a:t>
            </a:r>
          </a:p>
        </p:txBody>
      </p:sp>
      <p:sp>
        <p:nvSpPr>
          <p:cNvPr id="11" name="TextBox 10">
            <a:extLst>
              <a:ext uri="{FF2B5EF4-FFF2-40B4-BE49-F238E27FC236}">
                <a16:creationId xmlns:a16="http://schemas.microsoft.com/office/drawing/2014/main" id="{A9FDA810-5541-0B32-FEE5-860B7CEC3D5F}"/>
              </a:ext>
            </a:extLst>
          </p:cNvPr>
          <p:cNvSpPr txBox="1"/>
          <p:nvPr/>
        </p:nvSpPr>
        <p:spPr>
          <a:xfrm>
            <a:off x="2910795" y="2137264"/>
            <a:ext cx="498855" cy="276999"/>
          </a:xfrm>
          <a:prstGeom prst="rect">
            <a:avLst/>
          </a:prstGeom>
          <a:noFill/>
        </p:spPr>
        <p:txBody>
          <a:bodyPr wrap="none" rtlCol="0">
            <a:spAutoFit/>
          </a:bodyPr>
          <a:lstStyle/>
          <a:p>
            <a:r>
              <a:rPr lang="ru-UA" sz="1200" b="1" dirty="0"/>
              <a:t>1546</a:t>
            </a:r>
          </a:p>
        </p:txBody>
      </p:sp>
      <p:sp>
        <p:nvSpPr>
          <p:cNvPr id="12" name="TextBox 11">
            <a:extLst>
              <a:ext uri="{FF2B5EF4-FFF2-40B4-BE49-F238E27FC236}">
                <a16:creationId xmlns:a16="http://schemas.microsoft.com/office/drawing/2014/main" id="{940991E1-27B1-FA18-6F12-AADEFFBB281A}"/>
              </a:ext>
            </a:extLst>
          </p:cNvPr>
          <p:cNvSpPr txBox="1"/>
          <p:nvPr/>
        </p:nvSpPr>
        <p:spPr>
          <a:xfrm>
            <a:off x="3845078" y="1724453"/>
            <a:ext cx="498855" cy="276999"/>
          </a:xfrm>
          <a:prstGeom prst="rect">
            <a:avLst/>
          </a:prstGeom>
          <a:noFill/>
        </p:spPr>
        <p:txBody>
          <a:bodyPr wrap="none" rtlCol="0">
            <a:spAutoFit/>
          </a:bodyPr>
          <a:lstStyle/>
          <a:p>
            <a:r>
              <a:rPr lang="ru-UA" sz="1200" b="1" dirty="0"/>
              <a:t>2395</a:t>
            </a:r>
          </a:p>
        </p:txBody>
      </p:sp>
      <p:sp>
        <p:nvSpPr>
          <p:cNvPr id="13" name="TextBox 12">
            <a:extLst>
              <a:ext uri="{FF2B5EF4-FFF2-40B4-BE49-F238E27FC236}">
                <a16:creationId xmlns:a16="http://schemas.microsoft.com/office/drawing/2014/main" id="{7DA0DC80-DDBD-8654-2E45-21FFEE2DA065}"/>
              </a:ext>
            </a:extLst>
          </p:cNvPr>
          <p:cNvSpPr txBox="1"/>
          <p:nvPr/>
        </p:nvSpPr>
        <p:spPr>
          <a:xfrm>
            <a:off x="4837292" y="1611633"/>
            <a:ext cx="498855" cy="276999"/>
          </a:xfrm>
          <a:prstGeom prst="rect">
            <a:avLst/>
          </a:prstGeom>
          <a:noFill/>
        </p:spPr>
        <p:txBody>
          <a:bodyPr wrap="none" rtlCol="0">
            <a:spAutoFit/>
          </a:bodyPr>
          <a:lstStyle/>
          <a:p>
            <a:r>
              <a:rPr lang="ru-UA" sz="1200" b="1" dirty="0"/>
              <a:t>2854</a:t>
            </a:r>
          </a:p>
        </p:txBody>
      </p:sp>
      <p:sp>
        <p:nvSpPr>
          <p:cNvPr id="14" name="TextBox 13">
            <a:extLst>
              <a:ext uri="{FF2B5EF4-FFF2-40B4-BE49-F238E27FC236}">
                <a16:creationId xmlns:a16="http://schemas.microsoft.com/office/drawing/2014/main" id="{FABFAB6E-1E9A-4419-D812-EE0C74018F69}"/>
              </a:ext>
            </a:extLst>
          </p:cNvPr>
          <p:cNvSpPr txBox="1"/>
          <p:nvPr/>
        </p:nvSpPr>
        <p:spPr>
          <a:xfrm>
            <a:off x="6913363" y="1782444"/>
            <a:ext cx="458780" cy="276999"/>
          </a:xfrm>
          <a:prstGeom prst="rect">
            <a:avLst/>
          </a:prstGeom>
          <a:noFill/>
        </p:spPr>
        <p:txBody>
          <a:bodyPr wrap="none" rtlCol="0">
            <a:spAutoFit/>
          </a:bodyPr>
          <a:lstStyle/>
          <a:p>
            <a:r>
              <a:rPr lang="ru-UA" sz="1200" b="1" dirty="0"/>
              <a:t>66,1</a:t>
            </a:r>
          </a:p>
        </p:txBody>
      </p:sp>
      <p:sp>
        <p:nvSpPr>
          <p:cNvPr id="15" name="TextBox 14">
            <a:extLst>
              <a:ext uri="{FF2B5EF4-FFF2-40B4-BE49-F238E27FC236}">
                <a16:creationId xmlns:a16="http://schemas.microsoft.com/office/drawing/2014/main" id="{E4B29D1F-0383-C69B-AC93-4D6E2AF8C2C0}"/>
              </a:ext>
            </a:extLst>
          </p:cNvPr>
          <p:cNvSpPr txBox="1"/>
          <p:nvPr/>
        </p:nvSpPr>
        <p:spPr>
          <a:xfrm>
            <a:off x="7920216" y="1724453"/>
            <a:ext cx="458780" cy="276999"/>
          </a:xfrm>
          <a:prstGeom prst="rect">
            <a:avLst/>
          </a:prstGeom>
          <a:noFill/>
        </p:spPr>
        <p:txBody>
          <a:bodyPr wrap="none" rtlCol="0">
            <a:spAutoFit/>
          </a:bodyPr>
          <a:lstStyle/>
          <a:p>
            <a:r>
              <a:rPr lang="ru-UA" sz="1200" b="1" dirty="0"/>
              <a:t>69,7</a:t>
            </a:r>
          </a:p>
        </p:txBody>
      </p:sp>
      <p:sp>
        <p:nvSpPr>
          <p:cNvPr id="16" name="TextBox 15">
            <a:extLst>
              <a:ext uri="{FF2B5EF4-FFF2-40B4-BE49-F238E27FC236}">
                <a16:creationId xmlns:a16="http://schemas.microsoft.com/office/drawing/2014/main" id="{FCC10B96-CD10-47FB-B8A4-A9E5A160E473}"/>
              </a:ext>
            </a:extLst>
          </p:cNvPr>
          <p:cNvSpPr txBox="1"/>
          <p:nvPr/>
        </p:nvSpPr>
        <p:spPr>
          <a:xfrm>
            <a:off x="8863301" y="2093785"/>
            <a:ext cx="458780" cy="276999"/>
          </a:xfrm>
          <a:prstGeom prst="rect">
            <a:avLst/>
          </a:prstGeom>
          <a:noFill/>
        </p:spPr>
        <p:txBody>
          <a:bodyPr wrap="none" rtlCol="0">
            <a:spAutoFit/>
          </a:bodyPr>
          <a:lstStyle/>
          <a:p>
            <a:r>
              <a:rPr lang="ru-UA" sz="1200" b="1" dirty="0"/>
              <a:t>42,3</a:t>
            </a:r>
          </a:p>
        </p:txBody>
      </p:sp>
      <p:sp>
        <p:nvSpPr>
          <p:cNvPr id="17" name="TextBox 16">
            <a:extLst>
              <a:ext uri="{FF2B5EF4-FFF2-40B4-BE49-F238E27FC236}">
                <a16:creationId xmlns:a16="http://schemas.microsoft.com/office/drawing/2014/main" id="{0255348B-0B03-03C3-2415-5F53A78B4A31}"/>
              </a:ext>
            </a:extLst>
          </p:cNvPr>
          <p:cNvSpPr txBox="1"/>
          <p:nvPr/>
        </p:nvSpPr>
        <p:spPr>
          <a:xfrm>
            <a:off x="9870154" y="1641323"/>
            <a:ext cx="458780" cy="276999"/>
          </a:xfrm>
          <a:prstGeom prst="rect">
            <a:avLst/>
          </a:prstGeom>
          <a:noFill/>
        </p:spPr>
        <p:txBody>
          <a:bodyPr wrap="none" rtlCol="0">
            <a:spAutoFit/>
          </a:bodyPr>
          <a:lstStyle/>
          <a:p>
            <a:r>
              <a:rPr lang="ru-UA" sz="1200" b="1" dirty="0"/>
              <a:t>65,5</a:t>
            </a:r>
          </a:p>
        </p:txBody>
      </p:sp>
      <p:sp>
        <p:nvSpPr>
          <p:cNvPr id="18" name="TextBox 17">
            <a:extLst>
              <a:ext uri="{FF2B5EF4-FFF2-40B4-BE49-F238E27FC236}">
                <a16:creationId xmlns:a16="http://schemas.microsoft.com/office/drawing/2014/main" id="{5CF6405D-EB5E-6C7B-B998-A2A9794FC039}"/>
              </a:ext>
            </a:extLst>
          </p:cNvPr>
          <p:cNvSpPr txBox="1"/>
          <p:nvPr/>
        </p:nvSpPr>
        <p:spPr>
          <a:xfrm>
            <a:off x="10879684" y="1641323"/>
            <a:ext cx="458780" cy="276999"/>
          </a:xfrm>
          <a:prstGeom prst="rect">
            <a:avLst/>
          </a:prstGeom>
          <a:noFill/>
        </p:spPr>
        <p:txBody>
          <a:bodyPr wrap="none" rtlCol="0">
            <a:spAutoFit/>
          </a:bodyPr>
          <a:lstStyle/>
          <a:p>
            <a:r>
              <a:rPr lang="ru-UA" sz="1200" b="1" dirty="0"/>
              <a:t>72,4</a:t>
            </a:r>
          </a:p>
        </p:txBody>
      </p:sp>
      <p:pic>
        <p:nvPicPr>
          <p:cNvPr id="19" name="Рисунок 18">
            <a:extLst>
              <a:ext uri="{FF2B5EF4-FFF2-40B4-BE49-F238E27FC236}">
                <a16:creationId xmlns:a16="http://schemas.microsoft.com/office/drawing/2014/main" id="{39579D4B-C4DF-3DB7-F465-6CA82EF62C3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38011" b="35350"/>
          <a:stretch/>
        </p:blipFill>
        <p:spPr>
          <a:xfrm>
            <a:off x="9362886" y="6049797"/>
            <a:ext cx="2864438" cy="763048"/>
          </a:xfrm>
          <a:prstGeom prst="rect">
            <a:avLst/>
          </a:prstGeom>
        </p:spPr>
      </p:pic>
    </p:spTree>
    <p:extLst>
      <p:ext uri="{BB962C8B-B14F-4D97-AF65-F5344CB8AC3E}">
        <p14:creationId xmlns:p14="http://schemas.microsoft.com/office/powerpoint/2010/main" val="4226590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F06F289-C9A5-D182-6D1A-2344F766ACB9}"/>
              </a:ext>
            </a:extLst>
          </p:cNvPr>
          <p:cNvSpPr/>
          <p:nvPr/>
        </p:nvSpPr>
        <p:spPr>
          <a:xfrm>
            <a:off x="542515" y="235317"/>
            <a:ext cx="9764252" cy="75578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 name="Заголовок 1">
            <a:extLst>
              <a:ext uri="{FF2B5EF4-FFF2-40B4-BE49-F238E27FC236}">
                <a16:creationId xmlns:a16="http://schemas.microsoft.com/office/drawing/2014/main" id="{243A4F7F-AC78-396C-F280-7201EA787008}"/>
              </a:ext>
            </a:extLst>
          </p:cNvPr>
          <p:cNvSpPr>
            <a:spLocks noGrp="1"/>
          </p:cNvSpPr>
          <p:nvPr>
            <p:ph type="title"/>
          </p:nvPr>
        </p:nvSpPr>
        <p:spPr>
          <a:xfrm>
            <a:off x="838200" y="312358"/>
            <a:ext cx="10515600" cy="688423"/>
          </a:xfrm>
        </p:spPr>
        <p:txBody>
          <a:bodyPr>
            <a:noAutofit/>
          </a:bodyPr>
          <a:lstStyle/>
          <a:p>
            <a:r>
              <a:rPr lang="ru-UA" sz="2800" b="1" dirty="0">
                <a:solidFill>
                  <a:schemeClr val="bg1"/>
                </a:solidFill>
              </a:rPr>
              <a:t>Порівняння обсягу роздрібної торгівлі з іншими країнами</a:t>
            </a:r>
          </a:p>
        </p:txBody>
      </p:sp>
      <p:sp>
        <p:nvSpPr>
          <p:cNvPr id="5" name="TextBox 4">
            <a:extLst>
              <a:ext uri="{FF2B5EF4-FFF2-40B4-BE49-F238E27FC236}">
                <a16:creationId xmlns:a16="http://schemas.microsoft.com/office/drawing/2014/main" id="{6888728A-ACAD-D949-AFE2-C2EB2F4F090A}"/>
              </a:ext>
            </a:extLst>
          </p:cNvPr>
          <p:cNvSpPr txBox="1"/>
          <p:nvPr/>
        </p:nvSpPr>
        <p:spPr>
          <a:xfrm>
            <a:off x="271670" y="4581208"/>
            <a:ext cx="11380304" cy="1508105"/>
          </a:xfrm>
          <a:prstGeom prst="rect">
            <a:avLst/>
          </a:prstGeom>
          <a:noFill/>
        </p:spPr>
        <p:txBody>
          <a:bodyPr wrap="square" rtlCol="0">
            <a:spAutoFit/>
          </a:bodyPr>
          <a:lstStyle/>
          <a:p>
            <a:pPr algn="just">
              <a:spcBef>
                <a:spcPts val="1200"/>
              </a:spcBef>
            </a:pPr>
            <a:r>
              <a:rPr lang="uk-UA" sz="1200" b="1" dirty="0"/>
              <a:t>В порівнянні з іншими державами обсяг роздрібної торгівлі України знаходиться на середньому рівні. Проте, незважаючи на військові умови при яких функціонує </a:t>
            </a:r>
            <a:r>
              <a:rPr lang="uk-UA" sz="1200" b="1" dirty="0" err="1"/>
              <a:t>рітейл</a:t>
            </a:r>
            <a:r>
              <a:rPr lang="uk-UA" sz="1200" b="1" dirty="0"/>
              <a:t>, демонструються високі показники зростання. </a:t>
            </a:r>
            <a:r>
              <a:rPr lang="uk-UA" sz="1200" dirty="0"/>
              <a:t>При цьому частка населення України мігрувало до деяких з цих держав де сприяли зростанню роздрібної торгівлі. </a:t>
            </a:r>
          </a:p>
          <a:p>
            <a:pPr algn="just">
              <a:spcBef>
                <a:spcPts val="1200"/>
              </a:spcBef>
            </a:pPr>
            <a:r>
              <a:rPr lang="uk-UA" sz="1200" dirty="0"/>
              <a:t>Більша частка Українського </a:t>
            </a:r>
            <a:r>
              <a:rPr lang="uk-UA" sz="1200" dirty="0" err="1"/>
              <a:t>рітейлу</a:t>
            </a:r>
            <a:r>
              <a:rPr lang="uk-UA" sz="1200" dirty="0"/>
              <a:t> приходить саме на столицю. Це </a:t>
            </a:r>
            <a:r>
              <a:rPr lang="uk-UA" sz="1200" dirty="0" err="1"/>
              <a:t>повʼязано</a:t>
            </a:r>
            <a:r>
              <a:rPr lang="uk-UA" sz="1200" dirty="0"/>
              <a:t> із розвитком торгівельної нерухомості, яка суттєво опереджає інші міста, та більш сприятливою економічною ситуацією. Якщо порівняти за обсягом з іншими столицями країн то різниця буде невеликою, що є суттєвою перевагою для іноземних брендів які  розглядають Український ринок як новий напрямок. </a:t>
            </a:r>
          </a:p>
          <a:p>
            <a:pPr algn="just">
              <a:spcBef>
                <a:spcPts val="1200"/>
              </a:spcBef>
            </a:pPr>
            <a:r>
              <a:rPr lang="uk-UA" sz="1200" b="1" dirty="0"/>
              <a:t>Київ опереджає в </a:t>
            </a:r>
            <a:r>
              <a:rPr lang="uk-UA" sz="1200" b="1" dirty="0" err="1"/>
              <a:t>рітейлі</a:t>
            </a:r>
            <a:r>
              <a:rPr lang="uk-UA" sz="1200" b="1" dirty="0"/>
              <a:t>  такі столиці як Прага, Будапешт та Бухарест. В свою чергу Льві опереджає </a:t>
            </a:r>
            <a:r>
              <a:rPr lang="uk-UA" sz="1200" b="1" dirty="0" err="1"/>
              <a:t>Таллін</a:t>
            </a:r>
            <a:r>
              <a:rPr lang="uk-UA" sz="1200" b="1" dirty="0"/>
              <a:t> та не сильно відстає від Софії.</a:t>
            </a:r>
            <a:endParaRPr lang="en-US" sz="1200" b="1" dirty="0"/>
          </a:p>
        </p:txBody>
      </p:sp>
      <p:sp>
        <p:nvSpPr>
          <p:cNvPr id="7" name="TextBox 6">
            <a:extLst>
              <a:ext uri="{FF2B5EF4-FFF2-40B4-BE49-F238E27FC236}">
                <a16:creationId xmlns:a16="http://schemas.microsoft.com/office/drawing/2014/main" id="{6735AA76-6C61-FB72-1875-99AA13D79FF4}"/>
              </a:ext>
            </a:extLst>
          </p:cNvPr>
          <p:cNvSpPr txBox="1"/>
          <p:nvPr/>
        </p:nvSpPr>
        <p:spPr>
          <a:xfrm>
            <a:off x="271670" y="4319845"/>
            <a:ext cx="2459328" cy="246221"/>
          </a:xfrm>
          <a:prstGeom prst="rect">
            <a:avLst/>
          </a:prstGeom>
          <a:noFill/>
        </p:spPr>
        <p:txBody>
          <a:bodyPr wrap="none" rtlCol="0">
            <a:spAutoFit/>
          </a:bodyPr>
          <a:lstStyle/>
          <a:p>
            <a:r>
              <a:rPr lang="ru-UA" sz="1000" i="1" dirty="0">
                <a:solidFill>
                  <a:srgbClr val="03222C"/>
                </a:solidFill>
                <a:latin typeface="Helvetica" pitchFamily="2" charset="0"/>
              </a:rPr>
              <a:t>Джерела: </a:t>
            </a:r>
            <a:r>
              <a:rPr lang="en-US" sz="1000" i="1" dirty="0">
                <a:solidFill>
                  <a:srgbClr val="03222C"/>
                </a:solidFill>
                <a:latin typeface="Helvetica" pitchFamily="2" charset="0"/>
              </a:rPr>
              <a:t>Eurostat</a:t>
            </a:r>
            <a:r>
              <a:rPr lang="uk-UA" sz="1000" i="1" dirty="0">
                <a:solidFill>
                  <a:srgbClr val="03222C"/>
                </a:solidFill>
                <a:latin typeface="Helvetica" pitchFamily="2" charset="0"/>
              </a:rPr>
              <a:t>, оцінка </a:t>
            </a:r>
            <a:r>
              <a:rPr lang="en-US" sz="1000" i="1" dirty="0">
                <a:solidFill>
                  <a:srgbClr val="03222C"/>
                </a:solidFill>
                <a:latin typeface="Helvetica" pitchFamily="2" charset="0"/>
              </a:rPr>
              <a:t>NAI Ukraine</a:t>
            </a:r>
            <a:endParaRPr lang="ru-UA" sz="1000" i="1" dirty="0">
              <a:solidFill>
                <a:srgbClr val="03222C"/>
              </a:solidFill>
              <a:latin typeface="Helvetica" pitchFamily="2" charset="0"/>
            </a:endParaRPr>
          </a:p>
        </p:txBody>
      </p:sp>
      <p:sp>
        <p:nvSpPr>
          <p:cNvPr id="4" name="TextBox 3">
            <a:extLst>
              <a:ext uri="{FF2B5EF4-FFF2-40B4-BE49-F238E27FC236}">
                <a16:creationId xmlns:a16="http://schemas.microsoft.com/office/drawing/2014/main" id="{1459C17C-F371-86CF-D500-EB2596600AC8}"/>
              </a:ext>
            </a:extLst>
          </p:cNvPr>
          <p:cNvSpPr txBox="1"/>
          <p:nvPr/>
        </p:nvSpPr>
        <p:spPr>
          <a:xfrm>
            <a:off x="5657850" y="4325105"/>
            <a:ext cx="2459328" cy="246221"/>
          </a:xfrm>
          <a:prstGeom prst="rect">
            <a:avLst/>
          </a:prstGeom>
          <a:noFill/>
        </p:spPr>
        <p:txBody>
          <a:bodyPr wrap="none" rtlCol="0">
            <a:spAutoFit/>
          </a:bodyPr>
          <a:lstStyle/>
          <a:p>
            <a:r>
              <a:rPr lang="ru-UA" sz="1000" i="1" dirty="0">
                <a:solidFill>
                  <a:srgbClr val="03222C"/>
                </a:solidFill>
                <a:latin typeface="Helvetica" pitchFamily="2" charset="0"/>
              </a:rPr>
              <a:t>Джерела: </a:t>
            </a:r>
            <a:r>
              <a:rPr lang="en-US" sz="1000" i="1" dirty="0">
                <a:solidFill>
                  <a:srgbClr val="03222C"/>
                </a:solidFill>
                <a:latin typeface="Helvetica" pitchFamily="2" charset="0"/>
              </a:rPr>
              <a:t>Eurostat</a:t>
            </a:r>
            <a:r>
              <a:rPr lang="uk-UA" sz="1000" i="1" dirty="0">
                <a:solidFill>
                  <a:srgbClr val="03222C"/>
                </a:solidFill>
                <a:latin typeface="Helvetica" pitchFamily="2" charset="0"/>
              </a:rPr>
              <a:t>, оцінка </a:t>
            </a:r>
            <a:r>
              <a:rPr lang="en-US" sz="1000" i="1" dirty="0">
                <a:solidFill>
                  <a:srgbClr val="03222C"/>
                </a:solidFill>
                <a:latin typeface="Helvetica" pitchFamily="2" charset="0"/>
              </a:rPr>
              <a:t>NAI Ukraine</a:t>
            </a:r>
            <a:endParaRPr lang="ru-UA" sz="1000" i="1" dirty="0">
              <a:solidFill>
                <a:srgbClr val="03222C"/>
              </a:solidFill>
              <a:latin typeface="Helvetica" pitchFamily="2" charset="0"/>
            </a:endParaRPr>
          </a:p>
        </p:txBody>
      </p:sp>
      <p:graphicFrame>
        <p:nvGraphicFramePr>
          <p:cNvPr id="6" name="Диаграмма 5">
            <a:extLst>
              <a:ext uri="{FF2B5EF4-FFF2-40B4-BE49-F238E27FC236}">
                <a16:creationId xmlns:a16="http://schemas.microsoft.com/office/drawing/2014/main" id="{109ACD91-BE3D-8B02-5EE0-EC96A722437B}"/>
              </a:ext>
            </a:extLst>
          </p:cNvPr>
          <p:cNvGraphicFramePr>
            <a:graphicFrameLocks/>
          </p:cNvGraphicFramePr>
          <p:nvPr/>
        </p:nvGraphicFramePr>
        <p:xfrm>
          <a:off x="444998" y="1119879"/>
          <a:ext cx="5061950" cy="32096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a:extLst>
              <a:ext uri="{FF2B5EF4-FFF2-40B4-BE49-F238E27FC236}">
                <a16:creationId xmlns:a16="http://schemas.microsoft.com/office/drawing/2014/main" id="{26772A23-492F-C2A5-A933-585D0370A07C}"/>
              </a:ext>
            </a:extLst>
          </p:cNvPr>
          <p:cNvGraphicFramePr>
            <a:graphicFrameLocks/>
          </p:cNvGraphicFramePr>
          <p:nvPr/>
        </p:nvGraphicFramePr>
        <p:xfrm>
          <a:off x="5424640" y="1180467"/>
          <a:ext cx="6227333" cy="3134954"/>
        </p:xfrm>
        <a:graphic>
          <a:graphicData uri="http://schemas.openxmlformats.org/drawingml/2006/chart">
            <c:chart xmlns:c="http://schemas.openxmlformats.org/drawingml/2006/chart" xmlns:r="http://schemas.openxmlformats.org/officeDocument/2006/relationships" r:id="rId4"/>
          </a:graphicData>
        </a:graphic>
      </p:graphicFrame>
      <p:pic>
        <p:nvPicPr>
          <p:cNvPr id="8" name="Рисунок 7">
            <a:extLst>
              <a:ext uri="{FF2B5EF4-FFF2-40B4-BE49-F238E27FC236}">
                <a16:creationId xmlns:a16="http://schemas.microsoft.com/office/drawing/2014/main" id="{93896FBD-B3DC-0992-245D-9A404440E994}"/>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38011" b="35350"/>
          <a:stretch/>
        </p:blipFill>
        <p:spPr>
          <a:xfrm>
            <a:off x="9362886" y="6049797"/>
            <a:ext cx="2864438" cy="763048"/>
          </a:xfrm>
          <a:prstGeom prst="rect">
            <a:avLst/>
          </a:prstGeom>
        </p:spPr>
      </p:pic>
    </p:spTree>
    <p:extLst>
      <p:ext uri="{BB962C8B-B14F-4D97-AF65-F5344CB8AC3E}">
        <p14:creationId xmlns:p14="http://schemas.microsoft.com/office/powerpoint/2010/main" val="52693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1CE1DF2B-1EB3-C906-8715-6094EDA10F7B}"/>
              </a:ext>
            </a:extLst>
          </p:cNvPr>
          <p:cNvSpPr/>
          <p:nvPr/>
        </p:nvSpPr>
        <p:spPr>
          <a:xfrm>
            <a:off x="598498" y="272126"/>
            <a:ext cx="9764252" cy="75578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 name="Заголовок 1">
            <a:extLst>
              <a:ext uri="{FF2B5EF4-FFF2-40B4-BE49-F238E27FC236}">
                <a16:creationId xmlns:a16="http://schemas.microsoft.com/office/drawing/2014/main" id="{C0ADEA0B-19E7-766D-241B-516AD0FF2FF9}"/>
              </a:ext>
            </a:extLst>
          </p:cNvPr>
          <p:cNvSpPr>
            <a:spLocks noGrp="1"/>
          </p:cNvSpPr>
          <p:nvPr>
            <p:ph type="title"/>
          </p:nvPr>
        </p:nvSpPr>
        <p:spPr>
          <a:xfrm>
            <a:off x="1038118" y="272126"/>
            <a:ext cx="10515600" cy="755780"/>
          </a:xfrm>
        </p:spPr>
        <p:txBody>
          <a:bodyPr/>
          <a:lstStyle/>
          <a:p>
            <a:r>
              <a:rPr lang="uk-UA" b="1" dirty="0">
                <a:solidFill>
                  <a:schemeClr val="bg1"/>
                </a:solidFill>
              </a:rPr>
              <a:t>Генерація товарообігу з 1 м. </a:t>
            </a:r>
            <a:r>
              <a:rPr lang="uk-UA" b="1" dirty="0" err="1">
                <a:solidFill>
                  <a:schemeClr val="bg1"/>
                </a:solidFill>
              </a:rPr>
              <a:t>кв</a:t>
            </a:r>
            <a:r>
              <a:rPr lang="uk-UA" b="1" dirty="0">
                <a:solidFill>
                  <a:schemeClr val="bg1"/>
                </a:solidFill>
              </a:rPr>
              <a:t>.</a:t>
            </a:r>
            <a:endParaRPr lang="ru-UA" b="1" dirty="0">
              <a:solidFill>
                <a:schemeClr val="bg1"/>
              </a:solidFill>
            </a:endParaRPr>
          </a:p>
        </p:txBody>
      </p:sp>
      <p:graphicFrame>
        <p:nvGraphicFramePr>
          <p:cNvPr id="19" name="Диаграмма 18">
            <a:extLst>
              <a:ext uri="{FF2B5EF4-FFF2-40B4-BE49-F238E27FC236}">
                <a16:creationId xmlns:a16="http://schemas.microsoft.com/office/drawing/2014/main" id="{486F1C39-937A-F5B3-0765-5E6FF3DB6589}"/>
              </a:ext>
            </a:extLst>
          </p:cNvPr>
          <p:cNvGraphicFramePr>
            <a:graphicFrameLocks/>
          </p:cNvGraphicFramePr>
          <p:nvPr/>
        </p:nvGraphicFramePr>
        <p:xfrm>
          <a:off x="598497" y="1320799"/>
          <a:ext cx="5297585" cy="30818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Диаграмма 19">
            <a:extLst>
              <a:ext uri="{FF2B5EF4-FFF2-40B4-BE49-F238E27FC236}">
                <a16:creationId xmlns:a16="http://schemas.microsoft.com/office/drawing/2014/main" id="{D31C4EFD-3879-6F41-9D6B-9A35292E5435}"/>
              </a:ext>
            </a:extLst>
          </p:cNvPr>
          <p:cNvGraphicFramePr>
            <a:graphicFrameLocks/>
          </p:cNvGraphicFramePr>
          <p:nvPr/>
        </p:nvGraphicFramePr>
        <p:xfrm>
          <a:off x="6096000" y="1320800"/>
          <a:ext cx="4771918" cy="308186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3E0A5429-DBB5-A7B3-AE86-8904CDF782E1}"/>
              </a:ext>
            </a:extLst>
          </p:cNvPr>
          <p:cNvSpPr txBox="1"/>
          <p:nvPr/>
        </p:nvSpPr>
        <p:spPr>
          <a:xfrm>
            <a:off x="287867" y="6502400"/>
            <a:ext cx="3158813" cy="276999"/>
          </a:xfrm>
          <a:prstGeom prst="rect">
            <a:avLst/>
          </a:prstGeom>
          <a:noFill/>
        </p:spPr>
        <p:txBody>
          <a:bodyPr wrap="none" rtlCol="0">
            <a:spAutoFit/>
          </a:bodyPr>
          <a:lstStyle/>
          <a:p>
            <a:r>
              <a:rPr lang="ru-UA" sz="1200" dirty="0"/>
              <a:t>* - потенційний товарообіг тільки з площ ТРЦ</a:t>
            </a:r>
          </a:p>
        </p:txBody>
      </p:sp>
      <p:sp>
        <p:nvSpPr>
          <p:cNvPr id="23" name="TextBox 22">
            <a:extLst>
              <a:ext uri="{FF2B5EF4-FFF2-40B4-BE49-F238E27FC236}">
                <a16:creationId xmlns:a16="http://schemas.microsoft.com/office/drawing/2014/main" id="{CEBBED96-26C8-D001-475B-E82D6FDC8B6C}"/>
              </a:ext>
            </a:extLst>
          </p:cNvPr>
          <p:cNvSpPr txBox="1"/>
          <p:nvPr/>
        </p:nvSpPr>
        <p:spPr>
          <a:xfrm>
            <a:off x="477805" y="4861467"/>
            <a:ext cx="11409396" cy="1200329"/>
          </a:xfrm>
          <a:prstGeom prst="rect">
            <a:avLst/>
          </a:prstGeom>
          <a:noFill/>
        </p:spPr>
        <p:txBody>
          <a:bodyPr wrap="square" rtlCol="0">
            <a:spAutoFit/>
          </a:bodyPr>
          <a:lstStyle/>
          <a:p>
            <a:r>
              <a:rPr lang="ru-UA" dirty="0"/>
              <a:t>В Києві дуже розвинена торгівельна інфраструктура. Через це кількість площ набагато більша за інші столиці в звʼязку з чим генерація роздрібної торгівлі демонструє дещо нижчі показники. </a:t>
            </a:r>
          </a:p>
          <a:p>
            <a:r>
              <a:rPr lang="ru-UA" dirty="0"/>
              <a:t>Незважаючи на це доходи з одного кв. м. демонструють неймовірні показники дохідності в порівнянні з іншими столицями через набагато нижчі витрати на утримання приміщень та персоналу.</a:t>
            </a:r>
          </a:p>
        </p:txBody>
      </p:sp>
      <p:pic>
        <p:nvPicPr>
          <p:cNvPr id="4" name="Рисунок 3">
            <a:extLst>
              <a:ext uri="{FF2B5EF4-FFF2-40B4-BE49-F238E27FC236}">
                <a16:creationId xmlns:a16="http://schemas.microsoft.com/office/drawing/2014/main" id="{CCCB6B3A-96FD-C953-1A3C-281249803E4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38011" b="35350"/>
          <a:stretch/>
        </p:blipFill>
        <p:spPr>
          <a:xfrm>
            <a:off x="9362886" y="6049797"/>
            <a:ext cx="2864438" cy="763048"/>
          </a:xfrm>
          <a:prstGeom prst="rect">
            <a:avLst/>
          </a:prstGeom>
        </p:spPr>
      </p:pic>
    </p:spTree>
    <p:extLst>
      <p:ext uri="{BB962C8B-B14F-4D97-AF65-F5344CB8AC3E}">
        <p14:creationId xmlns:p14="http://schemas.microsoft.com/office/powerpoint/2010/main" val="555720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9A6801C5-A3D6-C5B8-654F-2B13D5A6D5EA}"/>
              </a:ext>
            </a:extLst>
          </p:cNvPr>
          <p:cNvSpPr/>
          <p:nvPr/>
        </p:nvSpPr>
        <p:spPr>
          <a:xfrm>
            <a:off x="542515" y="235317"/>
            <a:ext cx="9764252" cy="75578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 name="Заголовок 1">
            <a:extLst>
              <a:ext uri="{FF2B5EF4-FFF2-40B4-BE49-F238E27FC236}">
                <a16:creationId xmlns:a16="http://schemas.microsoft.com/office/drawing/2014/main" id="{5F7AAFB8-84FC-C8B2-353B-719CDE49874B}"/>
              </a:ext>
            </a:extLst>
          </p:cNvPr>
          <p:cNvSpPr>
            <a:spLocks noGrp="1"/>
          </p:cNvSpPr>
          <p:nvPr>
            <p:ph type="title"/>
          </p:nvPr>
        </p:nvSpPr>
        <p:spPr>
          <a:xfrm>
            <a:off x="729343" y="235317"/>
            <a:ext cx="11462657" cy="763588"/>
          </a:xfrm>
        </p:spPr>
        <p:txBody>
          <a:bodyPr>
            <a:normAutofit/>
          </a:bodyPr>
          <a:lstStyle/>
          <a:p>
            <a:r>
              <a:rPr lang="ru-UA" sz="3200" b="1" dirty="0">
                <a:solidFill>
                  <a:schemeClr val="bg1"/>
                </a:solidFill>
              </a:rPr>
              <a:t>Динаміка Вакантності та орендні ставки в ТРЦ Києва</a:t>
            </a:r>
          </a:p>
        </p:txBody>
      </p:sp>
      <p:graphicFrame>
        <p:nvGraphicFramePr>
          <p:cNvPr id="5" name="Диаграмма 4">
            <a:extLst>
              <a:ext uri="{FF2B5EF4-FFF2-40B4-BE49-F238E27FC236}">
                <a16:creationId xmlns:a16="http://schemas.microsoft.com/office/drawing/2014/main" id="{7087881C-1BE0-FD99-20B2-13DC5DBC31BE}"/>
              </a:ext>
            </a:extLst>
          </p:cNvPr>
          <p:cNvGraphicFramePr>
            <a:graphicFrameLocks/>
          </p:cNvGraphicFramePr>
          <p:nvPr/>
        </p:nvGraphicFramePr>
        <p:xfrm>
          <a:off x="302694" y="927328"/>
          <a:ext cx="6479106" cy="25016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26C19AA-2F02-371B-AE63-583688DEEB4B}"/>
              </a:ext>
            </a:extLst>
          </p:cNvPr>
          <p:cNvSpPr txBox="1"/>
          <p:nvPr/>
        </p:nvSpPr>
        <p:spPr>
          <a:xfrm>
            <a:off x="7026561" y="1437561"/>
            <a:ext cx="4920678" cy="4185761"/>
          </a:xfrm>
          <a:prstGeom prst="rect">
            <a:avLst/>
          </a:prstGeom>
          <a:noFill/>
        </p:spPr>
        <p:txBody>
          <a:bodyPr wrap="square" rtlCol="0">
            <a:spAutoFit/>
          </a:bodyPr>
          <a:lstStyle/>
          <a:p>
            <a:pPr algn="just">
              <a:spcBef>
                <a:spcPts val="1200"/>
              </a:spcBef>
            </a:pPr>
            <a:r>
              <a:rPr lang="ru-RU" sz="1600" dirty="0">
                <a:solidFill>
                  <a:srgbClr val="000000"/>
                </a:solidFill>
                <a:latin typeface="Manrope"/>
              </a:rPr>
              <a:t>До </a:t>
            </a:r>
            <a:r>
              <a:rPr lang="ru-RU" sz="1600" dirty="0" err="1">
                <a:solidFill>
                  <a:srgbClr val="000000"/>
                </a:solidFill>
                <a:latin typeface="Manrope"/>
              </a:rPr>
              <a:t>війни</a:t>
            </a:r>
            <a:r>
              <a:rPr lang="ru-RU" sz="1600" dirty="0">
                <a:solidFill>
                  <a:srgbClr val="000000"/>
                </a:solidFill>
                <a:latin typeface="Manrope"/>
              </a:rPr>
              <a:t> </a:t>
            </a:r>
            <a:r>
              <a:rPr lang="ru-RU" sz="1600" dirty="0" err="1">
                <a:solidFill>
                  <a:srgbClr val="000000"/>
                </a:solidFill>
                <a:latin typeface="Manrope"/>
              </a:rPr>
              <a:t>л</a:t>
            </a:r>
            <a:r>
              <a:rPr lang="ru-RU" sz="1600" b="0" i="0" u="none" strike="noStrike" dirty="0" err="1">
                <a:solidFill>
                  <a:srgbClr val="000000"/>
                </a:solidFill>
                <a:effectLst/>
                <a:latin typeface="Manrope"/>
              </a:rPr>
              <a:t>евову</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частку</a:t>
            </a:r>
            <a:r>
              <a:rPr lang="ru-RU" sz="1600" b="0" i="0" u="none" strike="noStrike" dirty="0">
                <a:solidFill>
                  <a:srgbClr val="000000"/>
                </a:solidFill>
                <a:effectLst/>
                <a:latin typeface="Manrope"/>
              </a:rPr>
              <a:t> простору в галереях становили </a:t>
            </a:r>
            <a:r>
              <a:rPr lang="ru-RU" sz="1600" dirty="0" err="1">
                <a:solidFill>
                  <a:srgbClr val="000000"/>
                </a:solidFill>
                <a:latin typeface="Manrope"/>
              </a:rPr>
              <a:t>міжнародні</a:t>
            </a:r>
            <a:r>
              <a:rPr lang="ru-RU" sz="1600" dirty="0">
                <a:solidFill>
                  <a:srgbClr val="000000"/>
                </a:solidFill>
                <a:latin typeface="Manrope"/>
              </a:rPr>
              <a:t> </a:t>
            </a:r>
            <a:r>
              <a:rPr lang="ru-RU" sz="1600" b="0" i="0" u="none" strike="noStrike" dirty="0">
                <a:solidFill>
                  <a:srgbClr val="000000"/>
                </a:solidFill>
                <a:effectLst/>
                <a:latin typeface="Manrope"/>
              </a:rPr>
              <a:t> бренди (70%), </a:t>
            </a:r>
            <a:r>
              <a:rPr lang="ru-RU" sz="1600" b="0" i="0" u="none" strike="noStrike" dirty="0" err="1">
                <a:solidFill>
                  <a:srgbClr val="000000"/>
                </a:solidFill>
                <a:effectLst/>
                <a:latin typeface="Manrope"/>
              </a:rPr>
              <a:t>які</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завжди</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були</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основними</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орендарями</a:t>
            </a:r>
            <a:r>
              <a:rPr lang="ru-RU" sz="1600" b="0" i="0" u="none" strike="noStrike" dirty="0">
                <a:solidFill>
                  <a:srgbClr val="000000"/>
                </a:solidFill>
                <a:effectLst/>
                <a:latin typeface="Manrope"/>
              </a:rPr>
              <a:t> та в </a:t>
            </a:r>
            <a:r>
              <a:rPr lang="ru-RU" sz="1600" b="0" i="0" u="none" strike="noStrike" dirty="0" err="1">
                <a:solidFill>
                  <a:srgbClr val="000000"/>
                </a:solidFill>
                <a:effectLst/>
                <a:latin typeface="Manrope"/>
              </a:rPr>
              <a:t>середньому</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займали</a:t>
            </a:r>
            <a:r>
              <a:rPr lang="ru-RU" sz="1600" b="0" i="0" u="none" strike="noStrike" dirty="0">
                <a:solidFill>
                  <a:srgbClr val="000000"/>
                </a:solidFill>
                <a:effectLst/>
                <a:latin typeface="Manrope"/>
              </a:rPr>
              <a:t> 500-1</a:t>
            </a:r>
            <a:r>
              <a:rPr lang="en-US" sz="1600" b="0" i="0" u="none" strike="noStrike" dirty="0">
                <a:solidFill>
                  <a:srgbClr val="000000"/>
                </a:solidFill>
                <a:effectLst/>
                <a:latin typeface="Manrope"/>
              </a:rPr>
              <a:t>5</a:t>
            </a:r>
            <a:r>
              <a:rPr lang="ru-RU" sz="1600" b="0" i="0" u="none" strike="noStrike" dirty="0">
                <a:solidFill>
                  <a:srgbClr val="000000"/>
                </a:solidFill>
                <a:effectLst/>
                <a:latin typeface="Manrope"/>
              </a:rPr>
              <a:t>00 </a:t>
            </a:r>
            <a:r>
              <a:rPr lang="ru-RU" sz="1600" b="0" i="0" u="none" strike="noStrike" dirty="0" err="1">
                <a:solidFill>
                  <a:srgbClr val="000000"/>
                </a:solidFill>
                <a:effectLst/>
                <a:latin typeface="Manrope"/>
              </a:rPr>
              <a:t>кв.м</a:t>
            </a:r>
            <a:r>
              <a:rPr lang="ru-RU" sz="1600" b="0" i="0" u="none" strike="noStrike" dirty="0">
                <a:solidFill>
                  <a:srgbClr val="000000"/>
                </a:solidFill>
                <a:effectLst/>
                <a:latin typeface="Manrope"/>
              </a:rPr>
              <a:t> у </a:t>
            </a:r>
            <a:r>
              <a:rPr lang="ru-RU" sz="1600" b="0" i="0" u="none" strike="noStrike" dirty="0" err="1">
                <a:solidFill>
                  <a:srgbClr val="000000"/>
                </a:solidFill>
                <a:effectLst/>
                <a:latin typeface="Manrope"/>
              </a:rPr>
              <a:t>найкращих</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обʼєктах</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Після</a:t>
            </a:r>
            <a:r>
              <a:rPr lang="ru-RU" sz="1600" b="0" i="0" u="none" strike="noStrike" dirty="0">
                <a:solidFill>
                  <a:srgbClr val="000000"/>
                </a:solidFill>
                <a:effectLst/>
                <a:latin typeface="Manrope"/>
              </a:rPr>
              <a:t> того, як </a:t>
            </a:r>
            <a:r>
              <a:rPr lang="ru-RU" sz="1600" b="0" i="0" u="none" strike="noStrike" dirty="0" err="1">
                <a:solidFill>
                  <a:srgbClr val="000000"/>
                </a:solidFill>
                <a:effectLst/>
                <a:latin typeface="Manrope"/>
              </a:rPr>
              <a:t>деякі</a:t>
            </a:r>
            <a:r>
              <a:rPr lang="ru-RU" sz="1600" b="0" i="0" u="none" strike="noStrike" dirty="0">
                <a:solidFill>
                  <a:srgbClr val="000000"/>
                </a:solidFill>
                <a:effectLst/>
                <a:latin typeface="Manrope"/>
              </a:rPr>
              <a:t> з них </a:t>
            </a:r>
            <a:r>
              <a:rPr lang="uk-UA" sz="1600" dirty="0">
                <a:solidFill>
                  <a:srgbClr val="000000"/>
                </a:solidFill>
                <a:latin typeface="Manrope"/>
              </a:rPr>
              <a:t>зупинили функціонування на</a:t>
            </a:r>
            <a:r>
              <a:rPr lang="ru-RU" sz="1600" b="0" i="0" u="none" strike="noStrike" dirty="0">
                <a:solidFill>
                  <a:srgbClr val="000000"/>
                </a:solidFill>
                <a:effectLst/>
                <a:latin typeface="Manrope"/>
              </a:rPr>
              <a:t> ринку </a:t>
            </a:r>
            <a:r>
              <a:rPr lang="ru-RU" sz="1600" b="0" i="0" u="none" strike="noStrike" dirty="0" err="1">
                <a:solidFill>
                  <a:srgbClr val="000000"/>
                </a:solidFill>
                <a:effectLst/>
                <a:latin typeface="Manrope"/>
              </a:rPr>
              <a:t>після</a:t>
            </a:r>
            <a:r>
              <a:rPr lang="ru-RU" sz="1600" b="0" i="0" u="none" strike="noStrike" dirty="0">
                <a:solidFill>
                  <a:srgbClr val="000000"/>
                </a:solidFill>
                <a:effectLst/>
                <a:latin typeface="Manrope"/>
              </a:rPr>
              <a:t> 24 лютого 2022 через </a:t>
            </a:r>
            <a:r>
              <a:rPr lang="ru-RU" sz="1600" b="0" i="0" u="none" strike="noStrike" dirty="0" err="1">
                <a:solidFill>
                  <a:srgbClr val="000000"/>
                </a:solidFill>
                <a:effectLst/>
                <a:latin typeface="Manrope"/>
              </a:rPr>
              <a:t>ризики</a:t>
            </a:r>
            <a:r>
              <a:rPr lang="ru-RU" sz="1600" b="0" i="0" u="none" strike="noStrike" dirty="0">
                <a:solidFill>
                  <a:srgbClr val="000000"/>
                </a:solidFill>
                <a:effectLst/>
                <a:latin typeface="Manrope"/>
              </a:rPr>
              <a:t> </a:t>
            </a:r>
            <a:r>
              <a:rPr lang="ru-RU" sz="1600" dirty="0">
                <a:solidFill>
                  <a:srgbClr val="000000"/>
                </a:solidFill>
                <a:latin typeface="Manrope"/>
              </a:rPr>
              <a:t>та </a:t>
            </a:r>
            <a:r>
              <a:rPr lang="ru-RU" sz="1600" dirty="0" err="1">
                <a:solidFill>
                  <a:srgbClr val="000000"/>
                </a:solidFill>
                <a:latin typeface="Manrope"/>
              </a:rPr>
              <a:t>відсутністю</a:t>
            </a:r>
            <a:r>
              <a:rPr lang="ru-RU" sz="1600" dirty="0">
                <a:solidFill>
                  <a:srgbClr val="000000"/>
                </a:solidFill>
                <a:latin typeface="Manrope"/>
              </a:rPr>
              <a:t> </a:t>
            </a:r>
            <a:r>
              <a:rPr lang="ru-RU" sz="1600" dirty="0" err="1">
                <a:solidFill>
                  <a:srgbClr val="000000"/>
                </a:solidFill>
                <a:latin typeface="Manrope"/>
              </a:rPr>
              <a:t>гравців</a:t>
            </a:r>
            <a:r>
              <a:rPr lang="ru-RU" sz="1600" dirty="0">
                <a:solidFill>
                  <a:srgbClr val="000000"/>
                </a:solidFill>
                <a:latin typeface="Manrope"/>
              </a:rPr>
              <a:t> </a:t>
            </a:r>
            <a:r>
              <a:rPr lang="ru-RU" sz="1600" dirty="0" err="1">
                <a:solidFill>
                  <a:srgbClr val="000000"/>
                </a:solidFill>
                <a:latin typeface="Manrope"/>
              </a:rPr>
              <a:t>які</a:t>
            </a:r>
            <a:r>
              <a:rPr lang="ru-RU" sz="1600" dirty="0">
                <a:solidFill>
                  <a:srgbClr val="000000"/>
                </a:solidFill>
                <a:latin typeface="Manrope"/>
              </a:rPr>
              <a:t> </a:t>
            </a:r>
            <a:r>
              <a:rPr lang="ru-RU" sz="1600" dirty="0" err="1">
                <a:solidFill>
                  <a:srgbClr val="000000"/>
                </a:solidFill>
                <a:latin typeface="Manrope"/>
              </a:rPr>
              <a:t>готові</a:t>
            </a:r>
            <a:r>
              <a:rPr lang="ru-RU" sz="1600" dirty="0">
                <a:solidFill>
                  <a:srgbClr val="000000"/>
                </a:solidFill>
                <a:latin typeface="Manrope"/>
              </a:rPr>
              <a:t> </a:t>
            </a:r>
            <a:r>
              <a:rPr lang="ru-RU" sz="1600" dirty="0" err="1">
                <a:solidFill>
                  <a:srgbClr val="000000"/>
                </a:solidFill>
                <a:latin typeface="Manrope"/>
              </a:rPr>
              <a:t>поглинути</a:t>
            </a:r>
            <a:r>
              <a:rPr lang="ru-RU" sz="1600" dirty="0">
                <a:solidFill>
                  <a:srgbClr val="000000"/>
                </a:solidFill>
                <a:latin typeface="Manrope"/>
              </a:rPr>
              <a:t> </a:t>
            </a:r>
            <a:r>
              <a:rPr lang="ru-RU" sz="1600" dirty="0" err="1">
                <a:solidFill>
                  <a:srgbClr val="000000"/>
                </a:solidFill>
                <a:latin typeface="Manrope"/>
              </a:rPr>
              <a:t>звільнені</a:t>
            </a:r>
            <a:r>
              <a:rPr lang="ru-RU" sz="1600" dirty="0">
                <a:solidFill>
                  <a:srgbClr val="000000"/>
                </a:solidFill>
                <a:latin typeface="Manrope"/>
              </a:rPr>
              <a:t> </a:t>
            </a:r>
            <a:r>
              <a:rPr lang="ru-RU" sz="1600" dirty="0" err="1">
                <a:solidFill>
                  <a:srgbClr val="000000"/>
                </a:solidFill>
                <a:latin typeface="Manrope"/>
              </a:rPr>
              <a:t>площі</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суттєво</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збільшилася</a:t>
            </a:r>
            <a:r>
              <a:rPr lang="ru-RU" sz="1600" dirty="0">
                <a:solidFill>
                  <a:srgbClr val="000000"/>
                </a:solidFill>
                <a:latin typeface="Manrope"/>
              </a:rPr>
              <a:t> </a:t>
            </a:r>
            <a:r>
              <a:rPr lang="ru-RU" sz="1600" dirty="0" err="1">
                <a:solidFill>
                  <a:srgbClr val="000000"/>
                </a:solidFill>
                <a:latin typeface="Manrope"/>
              </a:rPr>
              <a:t>вакантність</a:t>
            </a:r>
            <a:r>
              <a:rPr lang="ru-RU" sz="1600" dirty="0">
                <a:solidFill>
                  <a:srgbClr val="000000"/>
                </a:solidFill>
                <a:latin typeface="Manrope"/>
              </a:rPr>
              <a:t>,. В </a:t>
            </a:r>
            <a:r>
              <a:rPr lang="ru-RU" sz="1600" dirty="0" err="1">
                <a:solidFill>
                  <a:srgbClr val="000000"/>
                </a:solidFill>
                <a:latin typeface="Manrope"/>
              </a:rPr>
              <a:t>результаті</a:t>
            </a:r>
            <a:r>
              <a:rPr lang="ru-RU" sz="1600" dirty="0">
                <a:solidFill>
                  <a:srgbClr val="000000"/>
                </a:solidFill>
                <a:latin typeface="Manrope"/>
              </a:rPr>
              <a:t> </a:t>
            </a:r>
            <a:r>
              <a:rPr lang="ru-RU" sz="1600" dirty="0" err="1">
                <a:solidFill>
                  <a:srgbClr val="000000"/>
                </a:solidFill>
                <a:latin typeface="Manrope"/>
              </a:rPr>
              <a:t>частково</a:t>
            </a:r>
            <a:r>
              <a:rPr lang="ru-RU" sz="1600" dirty="0">
                <a:solidFill>
                  <a:srgbClr val="000000"/>
                </a:solidFill>
                <a:latin typeface="Manrope"/>
              </a:rPr>
              <a:t> </a:t>
            </a:r>
            <a:r>
              <a:rPr lang="ru-RU" sz="1600" dirty="0" err="1">
                <a:solidFill>
                  <a:srgbClr val="000000"/>
                </a:solidFill>
                <a:latin typeface="Manrope"/>
              </a:rPr>
              <a:t>ці</a:t>
            </a:r>
            <a:r>
              <a:rPr lang="ru-RU" sz="1600" dirty="0">
                <a:solidFill>
                  <a:srgbClr val="000000"/>
                </a:solidFill>
                <a:latin typeface="Manrope"/>
              </a:rPr>
              <a:t> </a:t>
            </a:r>
            <a:r>
              <a:rPr lang="ru-RU" sz="1600" b="0" i="0" u="none" strike="noStrike" dirty="0" err="1">
                <a:solidFill>
                  <a:srgbClr val="000000"/>
                </a:solidFill>
                <a:effectLst/>
                <a:latin typeface="Manrope"/>
              </a:rPr>
              <a:t>площі</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зайняли</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польські</a:t>
            </a:r>
            <a:r>
              <a:rPr lang="ru-RU" sz="1600" b="0" i="0" u="none" strike="noStrike" dirty="0">
                <a:solidFill>
                  <a:srgbClr val="000000"/>
                </a:solidFill>
                <a:effectLst/>
                <a:latin typeface="Manrope"/>
              </a:rPr>
              <a:t> та </a:t>
            </a:r>
            <a:r>
              <a:rPr lang="ru-RU" sz="1600" b="0" i="0" u="none" strike="noStrike" dirty="0" err="1">
                <a:solidFill>
                  <a:srgbClr val="000000"/>
                </a:solidFill>
                <a:effectLst/>
                <a:latin typeface="Manrope"/>
              </a:rPr>
              <a:t>турецькі</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оператори</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які</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побачили</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перспективи</a:t>
            </a:r>
            <a:r>
              <a:rPr lang="ru-RU" sz="1600" b="0" i="0" u="none" strike="noStrike" dirty="0">
                <a:solidFill>
                  <a:srgbClr val="000000"/>
                </a:solidFill>
                <a:effectLst/>
                <a:latin typeface="Manrope"/>
              </a:rPr>
              <a:t> для </a:t>
            </a:r>
            <a:r>
              <a:rPr lang="ru-RU" sz="1600" b="0" i="0" u="none" strike="noStrike" dirty="0" err="1">
                <a:solidFill>
                  <a:srgbClr val="000000"/>
                </a:solidFill>
                <a:effectLst/>
                <a:latin typeface="Manrope"/>
              </a:rPr>
              <a:t>розвитку</a:t>
            </a:r>
            <a:r>
              <a:rPr lang="ru-RU" sz="1600" b="0" i="0" u="none" strike="noStrike" dirty="0">
                <a:solidFill>
                  <a:srgbClr val="000000"/>
                </a:solidFill>
                <a:effectLst/>
                <a:latin typeface="Manrope"/>
              </a:rPr>
              <a:t> на </a:t>
            </a:r>
            <a:r>
              <a:rPr lang="ru-RU" sz="1600" b="0" i="0" u="none" strike="noStrike" dirty="0" err="1">
                <a:solidFill>
                  <a:srgbClr val="000000"/>
                </a:solidFill>
                <a:effectLst/>
                <a:latin typeface="Manrope"/>
              </a:rPr>
              <a:t>українському</a:t>
            </a:r>
            <a:r>
              <a:rPr lang="ru-RU" sz="1600" b="0" i="0" u="none" strike="noStrike" dirty="0">
                <a:solidFill>
                  <a:srgbClr val="000000"/>
                </a:solidFill>
                <a:effectLst/>
                <a:latin typeface="Manrope"/>
              </a:rPr>
              <a:t> ринку.</a:t>
            </a:r>
          </a:p>
          <a:p>
            <a:pPr algn="just">
              <a:spcBef>
                <a:spcPts val="1200"/>
              </a:spcBef>
            </a:pPr>
            <a:r>
              <a:rPr lang="ru-RU" sz="1600" b="0" i="0" u="none" strike="noStrike" dirty="0" err="1">
                <a:solidFill>
                  <a:srgbClr val="000000"/>
                </a:solidFill>
                <a:effectLst/>
                <a:latin typeface="Manrope"/>
              </a:rPr>
              <a:t>Рівень</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вакантності</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повернувся</a:t>
            </a:r>
            <a:r>
              <a:rPr lang="ru-RU" sz="1600" b="0" i="0" u="none" strike="noStrike" dirty="0">
                <a:solidFill>
                  <a:srgbClr val="000000"/>
                </a:solidFill>
                <a:effectLst/>
                <a:latin typeface="Manrope"/>
              </a:rPr>
              <a:t> до </a:t>
            </a:r>
            <a:r>
              <a:rPr lang="ru-RU" sz="1600" b="0" i="0" u="none" strike="noStrike" dirty="0" err="1">
                <a:solidFill>
                  <a:srgbClr val="000000"/>
                </a:solidFill>
                <a:effectLst/>
                <a:latin typeface="Manrope"/>
              </a:rPr>
              <a:t>довоєнних</a:t>
            </a:r>
            <a:r>
              <a:rPr lang="ru-RU" sz="1600" b="0" i="0" u="none" strike="noStrike" dirty="0">
                <a:solidFill>
                  <a:srgbClr val="000000"/>
                </a:solidFill>
                <a:effectLst/>
                <a:latin typeface="Manrope"/>
              </a:rPr>
              <a:t> </a:t>
            </a:r>
            <a:r>
              <a:rPr lang="ru-RU" sz="1600" b="0" i="0" u="none" strike="noStrike" dirty="0" err="1">
                <a:solidFill>
                  <a:srgbClr val="000000"/>
                </a:solidFill>
                <a:effectLst/>
                <a:latin typeface="Manrope"/>
              </a:rPr>
              <a:t>показників</a:t>
            </a:r>
            <a:r>
              <a:rPr lang="ru-RU" sz="1600" dirty="0">
                <a:solidFill>
                  <a:srgbClr val="000000"/>
                </a:solidFill>
                <a:latin typeface="Manrope"/>
              </a:rPr>
              <a:t>. </a:t>
            </a:r>
            <a:r>
              <a:rPr lang="ru-RU" sz="1600" dirty="0" err="1">
                <a:solidFill>
                  <a:srgbClr val="000000"/>
                </a:solidFill>
                <a:latin typeface="Manrope"/>
              </a:rPr>
              <a:t>Основні</a:t>
            </a:r>
            <a:r>
              <a:rPr lang="ru-RU" sz="1600" dirty="0">
                <a:solidFill>
                  <a:srgbClr val="000000"/>
                </a:solidFill>
                <a:latin typeface="Manrope"/>
              </a:rPr>
              <a:t> бренди уже </a:t>
            </a:r>
            <a:r>
              <a:rPr lang="ru-RU" sz="1600" dirty="0" err="1">
                <a:solidFill>
                  <a:srgbClr val="000000"/>
                </a:solidFill>
                <a:latin typeface="Manrope"/>
              </a:rPr>
              <a:t>повернулися</a:t>
            </a:r>
            <a:r>
              <a:rPr lang="ru-RU" sz="1600" dirty="0">
                <a:solidFill>
                  <a:srgbClr val="000000"/>
                </a:solidFill>
                <a:latin typeface="Manrope"/>
              </a:rPr>
              <a:t> на </a:t>
            </a:r>
            <a:r>
              <a:rPr lang="ru-RU" sz="1600" dirty="0" err="1">
                <a:solidFill>
                  <a:srgbClr val="000000"/>
                </a:solidFill>
                <a:latin typeface="Manrope"/>
              </a:rPr>
              <a:t>ринок</a:t>
            </a:r>
            <a:r>
              <a:rPr lang="ru-RU" sz="1600" dirty="0">
                <a:solidFill>
                  <a:srgbClr val="000000"/>
                </a:solidFill>
                <a:latin typeface="Manrope"/>
              </a:rPr>
              <a:t> та в </a:t>
            </a:r>
            <a:r>
              <a:rPr lang="ru-RU" sz="1600" dirty="0" err="1">
                <a:solidFill>
                  <a:srgbClr val="000000"/>
                </a:solidFill>
                <a:latin typeface="Manrope"/>
              </a:rPr>
              <a:t>процесі</a:t>
            </a:r>
            <a:r>
              <a:rPr lang="ru-RU" sz="1600" dirty="0">
                <a:solidFill>
                  <a:srgbClr val="000000"/>
                </a:solidFill>
                <a:latin typeface="Manrope"/>
              </a:rPr>
              <a:t> </a:t>
            </a:r>
            <a:r>
              <a:rPr lang="ru-RU" sz="1600" dirty="0" err="1">
                <a:solidFill>
                  <a:srgbClr val="000000"/>
                </a:solidFill>
                <a:latin typeface="Manrope"/>
              </a:rPr>
              <a:t>відновлення</a:t>
            </a:r>
            <a:r>
              <a:rPr lang="ru-RU" sz="1600" dirty="0">
                <a:solidFill>
                  <a:srgbClr val="000000"/>
                </a:solidFill>
                <a:latin typeface="Manrope"/>
              </a:rPr>
              <a:t> </a:t>
            </a:r>
            <a:r>
              <a:rPr lang="ru-RU" sz="1600" dirty="0" err="1">
                <a:solidFill>
                  <a:srgbClr val="000000"/>
                </a:solidFill>
                <a:latin typeface="Manrope"/>
              </a:rPr>
              <a:t>функціонування</a:t>
            </a:r>
            <a:r>
              <a:rPr lang="ru-RU" sz="1600" dirty="0">
                <a:solidFill>
                  <a:srgbClr val="000000"/>
                </a:solidFill>
                <a:latin typeface="Manrope"/>
              </a:rPr>
              <a:t> </a:t>
            </a:r>
            <a:r>
              <a:rPr lang="ru-RU" sz="1600" dirty="0" err="1">
                <a:solidFill>
                  <a:srgbClr val="000000"/>
                </a:solidFill>
                <a:latin typeface="Manrope"/>
              </a:rPr>
              <a:t>своїх</a:t>
            </a:r>
            <a:r>
              <a:rPr lang="ru-RU" sz="1600" dirty="0">
                <a:solidFill>
                  <a:srgbClr val="000000"/>
                </a:solidFill>
                <a:latin typeface="Manrope"/>
              </a:rPr>
              <a:t> </a:t>
            </a:r>
            <a:r>
              <a:rPr lang="ru-RU" sz="1600" dirty="0" err="1">
                <a:solidFill>
                  <a:srgbClr val="000000"/>
                </a:solidFill>
                <a:latin typeface="Manrope"/>
              </a:rPr>
              <a:t>магазинів</a:t>
            </a:r>
            <a:r>
              <a:rPr lang="ru-RU" sz="1600" dirty="0">
                <a:solidFill>
                  <a:srgbClr val="000000"/>
                </a:solidFill>
                <a:latin typeface="Manrope"/>
              </a:rPr>
              <a:t>. </a:t>
            </a:r>
            <a:r>
              <a:rPr lang="ru-RU" sz="1600" dirty="0" err="1">
                <a:solidFill>
                  <a:srgbClr val="000000"/>
                </a:solidFill>
                <a:latin typeface="Manrope"/>
              </a:rPr>
              <a:t>Окрім</a:t>
            </a:r>
            <a:r>
              <a:rPr lang="ru-RU" sz="1600" dirty="0">
                <a:solidFill>
                  <a:srgbClr val="000000"/>
                </a:solidFill>
                <a:latin typeface="Manrope"/>
              </a:rPr>
              <a:t> </a:t>
            </a:r>
            <a:r>
              <a:rPr lang="ru-RU" sz="1600" dirty="0" err="1">
                <a:solidFill>
                  <a:srgbClr val="000000"/>
                </a:solidFill>
                <a:latin typeface="Manrope"/>
              </a:rPr>
              <a:t>цього</a:t>
            </a:r>
            <a:r>
              <a:rPr lang="ru-RU" sz="1600" dirty="0">
                <a:solidFill>
                  <a:srgbClr val="000000"/>
                </a:solidFill>
                <a:latin typeface="Manrope"/>
              </a:rPr>
              <a:t> </a:t>
            </a:r>
            <a:r>
              <a:rPr lang="ru-RU" sz="1600" dirty="0" err="1">
                <a:solidFill>
                  <a:srgbClr val="000000"/>
                </a:solidFill>
                <a:latin typeface="Manrope"/>
              </a:rPr>
              <a:t>передбачається</a:t>
            </a:r>
            <a:r>
              <a:rPr lang="ru-RU" sz="1600" dirty="0">
                <a:solidFill>
                  <a:srgbClr val="000000"/>
                </a:solidFill>
                <a:latin typeface="Manrope"/>
              </a:rPr>
              <a:t> </a:t>
            </a:r>
            <a:r>
              <a:rPr lang="ru-RU" sz="1600" dirty="0" err="1">
                <a:solidFill>
                  <a:srgbClr val="000000"/>
                </a:solidFill>
                <a:latin typeface="Manrope"/>
              </a:rPr>
              <a:t>зростання</a:t>
            </a:r>
            <a:r>
              <a:rPr lang="ru-RU" sz="1600" dirty="0">
                <a:solidFill>
                  <a:srgbClr val="000000"/>
                </a:solidFill>
                <a:latin typeface="Manrope"/>
              </a:rPr>
              <a:t> </a:t>
            </a:r>
            <a:r>
              <a:rPr lang="ru-RU" sz="1600" dirty="0" err="1">
                <a:solidFill>
                  <a:srgbClr val="000000"/>
                </a:solidFill>
                <a:latin typeface="Manrope"/>
              </a:rPr>
              <a:t>рівня</a:t>
            </a:r>
            <a:r>
              <a:rPr lang="ru-RU" sz="1600" dirty="0">
                <a:solidFill>
                  <a:srgbClr val="000000"/>
                </a:solidFill>
                <a:latin typeface="Manrope"/>
              </a:rPr>
              <a:t> </a:t>
            </a:r>
            <a:r>
              <a:rPr lang="ru-RU" sz="1600" dirty="0" err="1">
                <a:solidFill>
                  <a:srgbClr val="000000"/>
                </a:solidFill>
                <a:latin typeface="Manrope"/>
              </a:rPr>
              <a:t>вакантності</a:t>
            </a:r>
            <a:r>
              <a:rPr lang="ru-RU" sz="1600" dirty="0">
                <a:solidFill>
                  <a:srgbClr val="000000"/>
                </a:solidFill>
                <a:latin typeface="Manrope"/>
              </a:rPr>
              <a:t> через </a:t>
            </a:r>
            <a:r>
              <a:rPr lang="ru-RU" sz="1600" dirty="0" err="1">
                <a:solidFill>
                  <a:srgbClr val="000000"/>
                </a:solidFill>
                <a:latin typeface="Manrope"/>
              </a:rPr>
              <a:t>відкриття</a:t>
            </a:r>
            <a:r>
              <a:rPr lang="ru-RU" sz="1600" dirty="0">
                <a:solidFill>
                  <a:srgbClr val="000000"/>
                </a:solidFill>
                <a:latin typeface="Manrope"/>
              </a:rPr>
              <a:t> </a:t>
            </a:r>
            <a:r>
              <a:rPr lang="ru-RU" sz="1600" dirty="0" err="1">
                <a:solidFill>
                  <a:srgbClr val="000000"/>
                </a:solidFill>
                <a:latin typeface="Manrope"/>
              </a:rPr>
              <a:t>нових</a:t>
            </a:r>
            <a:r>
              <a:rPr lang="ru-RU" sz="1600" dirty="0">
                <a:solidFill>
                  <a:srgbClr val="000000"/>
                </a:solidFill>
                <a:latin typeface="Manrope"/>
              </a:rPr>
              <a:t> ТРЦ в </a:t>
            </a:r>
            <a:r>
              <a:rPr lang="ru-RU" sz="1600" dirty="0" err="1">
                <a:solidFill>
                  <a:srgbClr val="000000"/>
                </a:solidFill>
                <a:latin typeface="Manrope"/>
              </a:rPr>
              <a:t>наступні</a:t>
            </a:r>
            <a:r>
              <a:rPr lang="ru-RU" sz="1600" dirty="0">
                <a:solidFill>
                  <a:srgbClr val="000000"/>
                </a:solidFill>
                <a:latin typeface="Manrope"/>
              </a:rPr>
              <a:t> роки. </a:t>
            </a:r>
            <a:endParaRPr lang="ru-UA" sz="1600" dirty="0"/>
          </a:p>
        </p:txBody>
      </p:sp>
      <p:graphicFrame>
        <p:nvGraphicFramePr>
          <p:cNvPr id="3" name="Диаграмма 2">
            <a:extLst>
              <a:ext uri="{FF2B5EF4-FFF2-40B4-BE49-F238E27FC236}">
                <a16:creationId xmlns:a16="http://schemas.microsoft.com/office/drawing/2014/main" id="{688BC625-D39D-FA83-7062-964D90B7EDAE}"/>
              </a:ext>
            </a:extLst>
          </p:cNvPr>
          <p:cNvGraphicFramePr>
            <a:graphicFrameLocks/>
          </p:cNvGraphicFramePr>
          <p:nvPr/>
        </p:nvGraphicFramePr>
        <p:xfrm>
          <a:off x="302694" y="3429000"/>
          <a:ext cx="6479106" cy="296091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9C183C9-9A4D-F40C-269B-5B275BA6F934}"/>
              </a:ext>
            </a:extLst>
          </p:cNvPr>
          <p:cNvSpPr txBox="1"/>
          <p:nvPr/>
        </p:nvSpPr>
        <p:spPr>
          <a:xfrm>
            <a:off x="400050" y="6534834"/>
            <a:ext cx="2465740" cy="430887"/>
          </a:xfrm>
          <a:prstGeom prst="rect">
            <a:avLst/>
          </a:prstGeom>
          <a:noFill/>
        </p:spPr>
        <p:txBody>
          <a:bodyPr wrap="none" rtlCol="0">
            <a:spAutoFit/>
          </a:bodyPr>
          <a:lstStyle/>
          <a:p>
            <a:r>
              <a:rPr lang="ru-UA" sz="1000" i="1" dirty="0">
                <a:solidFill>
                  <a:srgbClr val="03222C"/>
                </a:solidFill>
                <a:latin typeface="Helvetica" pitchFamily="2" charset="0"/>
              </a:rPr>
              <a:t>Джерела: </a:t>
            </a:r>
            <a:r>
              <a:rPr lang="en-US" sz="1000" i="1" dirty="0">
                <a:solidFill>
                  <a:srgbClr val="03222C"/>
                </a:solidFill>
                <a:latin typeface="Helvetica" pitchFamily="2" charset="0"/>
              </a:rPr>
              <a:t>Eurostat</a:t>
            </a:r>
            <a:r>
              <a:rPr lang="uk-UA" sz="1000" i="1" dirty="0">
                <a:solidFill>
                  <a:srgbClr val="03222C"/>
                </a:solidFill>
                <a:latin typeface="Helvetica" pitchFamily="2" charset="0"/>
              </a:rPr>
              <a:t>, оцінка </a:t>
            </a:r>
            <a:r>
              <a:rPr lang="en-US" sz="1000" i="1" dirty="0">
                <a:solidFill>
                  <a:srgbClr val="03222C"/>
                </a:solidFill>
                <a:latin typeface="Helvetica" pitchFamily="2" charset="0"/>
              </a:rPr>
              <a:t>NAI Ukraine</a:t>
            </a:r>
            <a:endParaRPr lang="ru-UA" sz="1000" i="1" dirty="0">
              <a:solidFill>
                <a:srgbClr val="03222C"/>
              </a:solidFill>
              <a:latin typeface="Helvetica" pitchFamily="2" charset="0"/>
            </a:endParaRPr>
          </a:p>
          <a:p>
            <a:endParaRPr lang="ru-UA" sz="1100" dirty="0"/>
          </a:p>
        </p:txBody>
      </p:sp>
      <p:sp>
        <p:nvSpPr>
          <p:cNvPr id="7" name="TextBox 6">
            <a:extLst>
              <a:ext uri="{FF2B5EF4-FFF2-40B4-BE49-F238E27FC236}">
                <a16:creationId xmlns:a16="http://schemas.microsoft.com/office/drawing/2014/main" id="{A2E9C7DF-EB6E-9339-A122-98189B03BEBF}"/>
              </a:ext>
            </a:extLst>
          </p:cNvPr>
          <p:cNvSpPr txBox="1"/>
          <p:nvPr/>
        </p:nvSpPr>
        <p:spPr>
          <a:xfrm>
            <a:off x="400050" y="3358476"/>
            <a:ext cx="2465740" cy="430887"/>
          </a:xfrm>
          <a:prstGeom prst="rect">
            <a:avLst/>
          </a:prstGeom>
          <a:noFill/>
        </p:spPr>
        <p:txBody>
          <a:bodyPr wrap="none" rtlCol="0">
            <a:spAutoFit/>
          </a:bodyPr>
          <a:lstStyle/>
          <a:p>
            <a:r>
              <a:rPr lang="ru-UA" sz="1000" i="1" dirty="0">
                <a:solidFill>
                  <a:srgbClr val="03222C"/>
                </a:solidFill>
                <a:latin typeface="Helvetica" pitchFamily="2" charset="0"/>
              </a:rPr>
              <a:t>Джерела: </a:t>
            </a:r>
            <a:r>
              <a:rPr lang="en-US" sz="1000" i="1" dirty="0">
                <a:solidFill>
                  <a:srgbClr val="03222C"/>
                </a:solidFill>
                <a:latin typeface="Helvetica" pitchFamily="2" charset="0"/>
              </a:rPr>
              <a:t>Eurostat</a:t>
            </a:r>
            <a:r>
              <a:rPr lang="uk-UA" sz="1000" i="1" dirty="0">
                <a:solidFill>
                  <a:srgbClr val="03222C"/>
                </a:solidFill>
                <a:latin typeface="Helvetica" pitchFamily="2" charset="0"/>
              </a:rPr>
              <a:t>, оцінка </a:t>
            </a:r>
            <a:r>
              <a:rPr lang="en-US" sz="1000" i="1" dirty="0">
                <a:solidFill>
                  <a:srgbClr val="03222C"/>
                </a:solidFill>
                <a:latin typeface="Helvetica" pitchFamily="2" charset="0"/>
              </a:rPr>
              <a:t>NAI Ukraine</a:t>
            </a:r>
            <a:endParaRPr lang="ru-UA" sz="1000" i="1" dirty="0">
              <a:solidFill>
                <a:srgbClr val="03222C"/>
              </a:solidFill>
              <a:latin typeface="Helvetica" pitchFamily="2" charset="0"/>
            </a:endParaRPr>
          </a:p>
          <a:p>
            <a:endParaRPr lang="ru-UA" sz="1100" dirty="0"/>
          </a:p>
        </p:txBody>
      </p:sp>
      <p:pic>
        <p:nvPicPr>
          <p:cNvPr id="8" name="Рисунок 7">
            <a:extLst>
              <a:ext uri="{FF2B5EF4-FFF2-40B4-BE49-F238E27FC236}">
                <a16:creationId xmlns:a16="http://schemas.microsoft.com/office/drawing/2014/main" id="{248F6BC4-68CE-5856-6DDF-E808214490B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38011" b="35350"/>
          <a:stretch/>
        </p:blipFill>
        <p:spPr>
          <a:xfrm>
            <a:off x="9362886" y="6049797"/>
            <a:ext cx="2864438" cy="763048"/>
          </a:xfrm>
          <a:prstGeom prst="rect">
            <a:avLst/>
          </a:prstGeom>
        </p:spPr>
      </p:pic>
    </p:spTree>
    <p:extLst>
      <p:ext uri="{BB962C8B-B14F-4D97-AF65-F5344CB8AC3E}">
        <p14:creationId xmlns:p14="http://schemas.microsoft.com/office/powerpoint/2010/main" val="241488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E4140F72-0E4D-945F-47D3-9BA300C86F89}"/>
              </a:ext>
            </a:extLst>
          </p:cNvPr>
          <p:cNvSpPr/>
          <p:nvPr/>
        </p:nvSpPr>
        <p:spPr>
          <a:xfrm>
            <a:off x="542515" y="235317"/>
            <a:ext cx="9764252" cy="75578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 name="Заголовок 1">
            <a:extLst>
              <a:ext uri="{FF2B5EF4-FFF2-40B4-BE49-F238E27FC236}">
                <a16:creationId xmlns:a16="http://schemas.microsoft.com/office/drawing/2014/main" id="{960390CD-0B4B-F481-39BF-3D16E743B1FC}"/>
              </a:ext>
            </a:extLst>
          </p:cNvPr>
          <p:cNvSpPr>
            <a:spLocks noGrp="1"/>
          </p:cNvSpPr>
          <p:nvPr>
            <p:ph type="title"/>
          </p:nvPr>
        </p:nvSpPr>
        <p:spPr>
          <a:xfrm>
            <a:off x="639932" y="276997"/>
            <a:ext cx="10515600" cy="672420"/>
          </a:xfrm>
        </p:spPr>
        <p:txBody>
          <a:bodyPr>
            <a:normAutofit fontScale="90000"/>
          </a:bodyPr>
          <a:lstStyle/>
          <a:p>
            <a:r>
              <a:rPr lang="ru-UA" b="1" dirty="0">
                <a:solidFill>
                  <a:schemeClr val="bg1"/>
                </a:solidFill>
              </a:rPr>
              <a:t>Втрати Українського рітейлу за час війни</a:t>
            </a:r>
          </a:p>
        </p:txBody>
      </p:sp>
      <p:graphicFrame>
        <p:nvGraphicFramePr>
          <p:cNvPr id="4" name="Диаграмма 3">
            <a:extLst>
              <a:ext uri="{FF2B5EF4-FFF2-40B4-BE49-F238E27FC236}">
                <a16:creationId xmlns:a16="http://schemas.microsoft.com/office/drawing/2014/main" id="{4B840C3B-0D14-73D0-A53B-480556137641}"/>
              </a:ext>
            </a:extLst>
          </p:cNvPr>
          <p:cNvGraphicFramePr>
            <a:graphicFrameLocks/>
          </p:cNvGraphicFramePr>
          <p:nvPr>
            <p:extLst>
              <p:ext uri="{D42A27DB-BD31-4B8C-83A1-F6EECF244321}">
                <p14:modId xmlns:p14="http://schemas.microsoft.com/office/powerpoint/2010/main" val="1638362088"/>
              </p:ext>
            </p:extLst>
          </p:nvPr>
        </p:nvGraphicFramePr>
        <p:xfrm>
          <a:off x="838200" y="1392382"/>
          <a:ext cx="5001768" cy="30386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622E1FA-9987-5D1D-6E09-869EADF75DAB}"/>
              </a:ext>
            </a:extLst>
          </p:cNvPr>
          <p:cNvSpPr txBox="1"/>
          <p:nvPr/>
        </p:nvSpPr>
        <p:spPr>
          <a:xfrm>
            <a:off x="373708" y="4611233"/>
            <a:ext cx="11818292" cy="1754326"/>
          </a:xfrm>
          <a:prstGeom prst="rect">
            <a:avLst/>
          </a:prstGeom>
          <a:noFill/>
        </p:spPr>
        <p:txBody>
          <a:bodyPr wrap="square" rtlCol="0">
            <a:spAutoFit/>
          </a:bodyPr>
          <a:lstStyle/>
          <a:p>
            <a:pPr algn="just">
              <a:spcBef>
                <a:spcPts val="1200"/>
              </a:spcBef>
            </a:pPr>
            <a:r>
              <a:rPr lang="uk-UA" sz="1400" dirty="0"/>
              <a:t>Війна суттєво вплинула на </a:t>
            </a:r>
            <a:r>
              <a:rPr lang="uk-UA" sz="1400" dirty="0" err="1"/>
              <a:t>рітейл</a:t>
            </a:r>
            <a:r>
              <a:rPr lang="uk-UA" sz="1400" dirty="0"/>
              <a:t>. В лютому та березні приблизно половина закладів була зачинена через суттєві проблеми з логістикою та ризиками. Проте на кінець І кварталу 2022 року почалося поступове відновлення, яке продовжується і по сьогодні. Останній відсоток не функціонуючих об'єктів приходить на міста, що знаходяться близько до лінії фронту та не можуть надати безпеку співробітникам та відвідувачам.</a:t>
            </a:r>
          </a:p>
          <a:p>
            <a:pPr algn="just">
              <a:spcBef>
                <a:spcPts val="1200"/>
              </a:spcBef>
            </a:pPr>
            <a:r>
              <a:rPr lang="ru-UA" sz="1400" dirty="0"/>
              <a:t>Війна нанесла суттєвих збитків для обороту через закриття торгових точок та міграція населення в інші країни. Через це </a:t>
            </a:r>
            <a:r>
              <a:rPr lang="ru-UA" sz="1400" b="1" dirty="0"/>
              <a:t>за період війни рітейл недоотримав приблизно 20 млрд</a:t>
            </a:r>
            <a:r>
              <a:rPr lang="en-US" sz="1400" b="1" dirty="0"/>
              <a:t> $ </a:t>
            </a:r>
            <a:r>
              <a:rPr lang="uk-UA" sz="1400" b="1" dirty="0"/>
              <a:t>обороту</a:t>
            </a:r>
            <a:r>
              <a:rPr lang="uk-UA" sz="1400" dirty="0"/>
              <a:t>. </a:t>
            </a:r>
            <a:r>
              <a:rPr lang="uk-UA" sz="1400" b="1" dirty="0"/>
              <a:t>Через військові дії було пошкоджено приблизно</a:t>
            </a:r>
            <a:r>
              <a:rPr lang="en-US" sz="1400" b="1" dirty="0"/>
              <a:t> </a:t>
            </a:r>
            <a:r>
              <a:rPr lang="uk-UA" sz="1400" b="1" dirty="0"/>
              <a:t>3 млн </a:t>
            </a:r>
            <a:r>
              <a:rPr lang="uk-UA" sz="1400" b="1" dirty="0" err="1"/>
              <a:t>кв</a:t>
            </a:r>
            <a:r>
              <a:rPr lang="uk-UA" sz="1400" b="1" dirty="0"/>
              <a:t>. м. торгових площ по всій території України. </a:t>
            </a:r>
            <a:r>
              <a:rPr lang="uk-UA" sz="1400" dirty="0"/>
              <a:t>Проте більшість ТРЦ уже повністю відновили роботу та адаптувалися до умов ринку, а населення частково починає повертатися в Україну (більше Захід та Центр (Київ))</a:t>
            </a:r>
            <a:endParaRPr lang="ru-UA" sz="1400" dirty="0"/>
          </a:p>
        </p:txBody>
      </p:sp>
      <p:sp>
        <p:nvSpPr>
          <p:cNvPr id="3" name="TextBox 2">
            <a:extLst>
              <a:ext uri="{FF2B5EF4-FFF2-40B4-BE49-F238E27FC236}">
                <a16:creationId xmlns:a16="http://schemas.microsoft.com/office/drawing/2014/main" id="{D46EA02C-0641-C1B3-0467-EF66115CB7CD}"/>
              </a:ext>
            </a:extLst>
          </p:cNvPr>
          <p:cNvSpPr txBox="1"/>
          <p:nvPr/>
        </p:nvSpPr>
        <p:spPr>
          <a:xfrm>
            <a:off x="6166344" y="4354109"/>
            <a:ext cx="2226892" cy="430887"/>
          </a:xfrm>
          <a:prstGeom prst="rect">
            <a:avLst/>
          </a:prstGeom>
          <a:noFill/>
        </p:spPr>
        <p:txBody>
          <a:bodyPr wrap="none" rtlCol="0">
            <a:spAutoFit/>
          </a:bodyPr>
          <a:lstStyle/>
          <a:p>
            <a:r>
              <a:rPr lang="ru-UA" sz="1000" i="1" dirty="0">
                <a:solidFill>
                  <a:srgbClr val="03222C"/>
                </a:solidFill>
                <a:latin typeface="Helvetica" pitchFamily="2" charset="0"/>
              </a:rPr>
              <a:t>Джерела: </a:t>
            </a:r>
            <a:r>
              <a:rPr lang="en-US" sz="1000" i="1" dirty="0">
                <a:solidFill>
                  <a:srgbClr val="03222C"/>
                </a:solidFill>
                <a:latin typeface="Helvetica" pitchFamily="2" charset="0"/>
              </a:rPr>
              <a:t>KSE, </a:t>
            </a:r>
            <a:r>
              <a:rPr lang="uk-UA" sz="1000" i="1" dirty="0">
                <a:solidFill>
                  <a:srgbClr val="03222C"/>
                </a:solidFill>
                <a:latin typeface="Helvetica" pitchFamily="2" charset="0"/>
              </a:rPr>
              <a:t>оцінка </a:t>
            </a:r>
            <a:r>
              <a:rPr lang="en-US" sz="1000" i="1" dirty="0">
                <a:solidFill>
                  <a:srgbClr val="03222C"/>
                </a:solidFill>
                <a:latin typeface="Helvetica" pitchFamily="2" charset="0"/>
              </a:rPr>
              <a:t>NAI Ukraine</a:t>
            </a:r>
            <a:endParaRPr lang="ru-UA" sz="1000" i="1" dirty="0">
              <a:solidFill>
                <a:srgbClr val="03222C"/>
              </a:solidFill>
              <a:latin typeface="Helvetica" pitchFamily="2" charset="0"/>
            </a:endParaRPr>
          </a:p>
          <a:p>
            <a:endParaRPr lang="ru-UA" sz="1100" dirty="0"/>
          </a:p>
        </p:txBody>
      </p:sp>
      <p:sp>
        <p:nvSpPr>
          <p:cNvPr id="8" name="TextBox 7">
            <a:extLst>
              <a:ext uri="{FF2B5EF4-FFF2-40B4-BE49-F238E27FC236}">
                <a16:creationId xmlns:a16="http://schemas.microsoft.com/office/drawing/2014/main" id="{B38C2DCD-626C-2A54-40BF-8638A90251D4}"/>
              </a:ext>
            </a:extLst>
          </p:cNvPr>
          <p:cNvSpPr txBox="1"/>
          <p:nvPr/>
        </p:nvSpPr>
        <p:spPr>
          <a:xfrm>
            <a:off x="410554" y="4344313"/>
            <a:ext cx="1917513" cy="430887"/>
          </a:xfrm>
          <a:prstGeom prst="rect">
            <a:avLst/>
          </a:prstGeom>
          <a:noFill/>
        </p:spPr>
        <p:txBody>
          <a:bodyPr wrap="none" rtlCol="0">
            <a:spAutoFit/>
          </a:bodyPr>
          <a:lstStyle/>
          <a:p>
            <a:r>
              <a:rPr lang="ru-UA" sz="1000" i="1" dirty="0">
                <a:solidFill>
                  <a:srgbClr val="03222C"/>
                </a:solidFill>
                <a:latin typeface="Helvetica" pitchFamily="2" charset="0"/>
              </a:rPr>
              <a:t>Джерела: </a:t>
            </a:r>
            <a:r>
              <a:rPr lang="uk-UA" sz="1000" i="1" dirty="0">
                <a:solidFill>
                  <a:srgbClr val="03222C"/>
                </a:solidFill>
                <a:latin typeface="Helvetica" pitchFamily="2" charset="0"/>
              </a:rPr>
              <a:t>оцінка </a:t>
            </a:r>
            <a:r>
              <a:rPr lang="en-US" sz="1000" i="1" dirty="0">
                <a:solidFill>
                  <a:srgbClr val="03222C"/>
                </a:solidFill>
                <a:latin typeface="Helvetica" pitchFamily="2" charset="0"/>
              </a:rPr>
              <a:t>NAI Ukraine</a:t>
            </a:r>
            <a:endParaRPr lang="ru-UA" sz="1000" i="1" dirty="0">
              <a:solidFill>
                <a:srgbClr val="03222C"/>
              </a:solidFill>
              <a:latin typeface="Helvetica" pitchFamily="2" charset="0"/>
            </a:endParaRPr>
          </a:p>
          <a:p>
            <a:endParaRPr lang="ru-UA" sz="1100" dirty="0"/>
          </a:p>
        </p:txBody>
      </p:sp>
      <p:graphicFrame>
        <p:nvGraphicFramePr>
          <p:cNvPr id="10" name="Диаграмма 9">
            <a:extLst>
              <a:ext uri="{FF2B5EF4-FFF2-40B4-BE49-F238E27FC236}">
                <a16:creationId xmlns:a16="http://schemas.microsoft.com/office/drawing/2014/main" id="{13CE7288-DF00-DD6E-CACA-CF47FB24D39C}"/>
              </a:ext>
            </a:extLst>
          </p:cNvPr>
          <p:cNvGraphicFramePr>
            <a:graphicFrameLocks/>
          </p:cNvGraphicFramePr>
          <p:nvPr>
            <p:extLst>
              <p:ext uri="{D42A27DB-BD31-4B8C-83A1-F6EECF244321}">
                <p14:modId xmlns:p14="http://schemas.microsoft.com/office/powerpoint/2010/main" val="927735847"/>
              </p:ext>
            </p:extLst>
          </p:nvPr>
        </p:nvGraphicFramePr>
        <p:xfrm>
          <a:off x="6166344" y="1523004"/>
          <a:ext cx="5768081" cy="2941297"/>
        </p:xfrm>
        <a:graphic>
          <a:graphicData uri="http://schemas.openxmlformats.org/drawingml/2006/chart">
            <c:chart xmlns:c="http://schemas.openxmlformats.org/drawingml/2006/chart" xmlns:r="http://schemas.openxmlformats.org/officeDocument/2006/relationships" r:id="rId3"/>
          </a:graphicData>
        </a:graphic>
      </p:graphicFrame>
      <p:pic>
        <p:nvPicPr>
          <p:cNvPr id="7" name="Рисунок 6">
            <a:extLst>
              <a:ext uri="{FF2B5EF4-FFF2-40B4-BE49-F238E27FC236}">
                <a16:creationId xmlns:a16="http://schemas.microsoft.com/office/drawing/2014/main" id="{49F3B59A-2FD2-CC38-C40B-DBCCAE7B919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38011" b="35350"/>
          <a:stretch/>
        </p:blipFill>
        <p:spPr>
          <a:xfrm>
            <a:off x="9362886" y="6049797"/>
            <a:ext cx="2864438" cy="763048"/>
          </a:xfrm>
          <a:prstGeom prst="rect">
            <a:avLst/>
          </a:prstGeom>
        </p:spPr>
      </p:pic>
    </p:spTree>
    <p:extLst>
      <p:ext uri="{BB962C8B-B14F-4D97-AF65-F5344CB8AC3E}">
        <p14:creationId xmlns:p14="http://schemas.microsoft.com/office/powerpoint/2010/main" val="2626446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3C8C8E25-5C74-A7B9-3DF2-F85E53F7BED3}"/>
              </a:ext>
            </a:extLst>
          </p:cNvPr>
          <p:cNvSpPr/>
          <p:nvPr/>
        </p:nvSpPr>
        <p:spPr>
          <a:xfrm>
            <a:off x="542515" y="235317"/>
            <a:ext cx="9764252" cy="75578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 name="Заголовок 1">
            <a:extLst>
              <a:ext uri="{FF2B5EF4-FFF2-40B4-BE49-F238E27FC236}">
                <a16:creationId xmlns:a16="http://schemas.microsoft.com/office/drawing/2014/main" id="{05E8E31B-2077-019A-E6CE-5D2AF8C24051}"/>
              </a:ext>
            </a:extLst>
          </p:cNvPr>
          <p:cNvSpPr>
            <a:spLocks noGrp="1"/>
          </p:cNvSpPr>
          <p:nvPr>
            <p:ph type="title"/>
          </p:nvPr>
        </p:nvSpPr>
        <p:spPr>
          <a:xfrm>
            <a:off x="2265783" y="301716"/>
            <a:ext cx="5945155" cy="625972"/>
          </a:xfrm>
        </p:spPr>
        <p:txBody>
          <a:bodyPr>
            <a:normAutofit fontScale="90000"/>
          </a:bodyPr>
          <a:lstStyle/>
          <a:p>
            <a:r>
              <a:rPr lang="ru-UA" b="1" dirty="0">
                <a:solidFill>
                  <a:schemeClr val="bg1"/>
                </a:solidFill>
              </a:rPr>
              <a:t>Відвідуємість ТРЦ та ТЦ</a:t>
            </a:r>
          </a:p>
        </p:txBody>
      </p:sp>
      <p:sp>
        <p:nvSpPr>
          <p:cNvPr id="5" name="TextBox 4">
            <a:extLst>
              <a:ext uri="{FF2B5EF4-FFF2-40B4-BE49-F238E27FC236}">
                <a16:creationId xmlns:a16="http://schemas.microsoft.com/office/drawing/2014/main" id="{D474FEF1-6D0A-1658-6639-02182152498E}"/>
              </a:ext>
            </a:extLst>
          </p:cNvPr>
          <p:cNvSpPr txBox="1"/>
          <p:nvPr/>
        </p:nvSpPr>
        <p:spPr>
          <a:xfrm>
            <a:off x="7503657" y="1057496"/>
            <a:ext cx="4483601" cy="4493538"/>
          </a:xfrm>
          <a:prstGeom prst="rect">
            <a:avLst/>
          </a:prstGeom>
          <a:noFill/>
        </p:spPr>
        <p:txBody>
          <a:bodyPr wrap="square" rtlCol="0">
            <a:spAutoFit/>
          </a:bodyPr>
          <a:lstStyle/>
          <a:p>
            <a:pPr algn="just">
              <a:spcBef>
                <a:spcPts val="1200"/>
              </a:spcBef>
            </a:pPr>
            <a:r>
              <a:rPr lang="ru-UA" sz="1400" dirty="0"/>
              <a:t>Динаміка відвідуємості демонструє, суттєве зниження, особливо з 2020 «Ковідного» року. З початком війни ТРЦ та ТЦ були закриті та довгий час не могли відновити своє функціонування. За цей час люди стали більше відвідувати локальні магазини, або  ТЦ окружного формату. Також суттєво вплинув відтік цільової аудиторії (жінок та дітей) за кордон. Окрім цього спостерігається певна кореляція між показником відвідуванності та орендною ставкою. При відновленні відвідуванності ТРЦ ставка демонструє зростання, так як відвідуваність є показником стану ринку.</a:t>
            </a:r>
          </a:p>
          <a:p>
            <a:pPr algn="just">
              <a:spcBef>
                <a:spcPts val="1200"/>
              </a:spcBef>
            </a:pPr>
            <a:r>
              <a:rPr lang="ru-UA" sz="1400" dirty="0"/>
              <a:t>З 2023 року показники демонструє зростання та прогнозується його подальшу позитивну динаміку. </a:t>
            </a:r>
          </a:p>
          <a:p>
            <a:pPr algn="just">
              <a:spcBef>
                <a:spcPts val="1200"/>
              </a:spcBef>
            </a:pPr>
            <a:r>
              <a:rPr lang="ru-UA" sz="1400" dirty="0"/>
              <a:t>Київ стабільно знаходиться за пропозицією якісних площ на 1000 жителів в топі в порівнянні зі столицями країн сусідів. Проте в 2022 році показник був вище – 545 кв. м. Це зниження можливо повʼязати із повернення населення до столиці, та відсутності великих нових обʼктів.</a:t>
            </a:r>
          </a:p>
        </p:txBody>
      </p:sp>
      <p:graphicFrame>
        <p:nvGraphicFramePr>
          <p:cNvPr id="3" name="Диаграмма 2">
            <a:extLst>
              <a:ext uri="{FF2B5EF4-FFF2-40B4-BE49-F238E27FC236}">
                <a16:creationId xmlns:a16="http://schemas.microsoft.com/office/drawing/2014/main" id="{76236F97-9682-C93E-09D7-315C6569206C}"/>
              </a:ext>
            </a:extLst>
          </p:cNvPr>
          <p:cNvGraphicFramePr>
            <a:graphicFrameLocks/>
          </p:cNvGraphicFramePr>
          <p:nvPr/>
        </p:nvGraphicFramePr>
        <p:xfrm>
          <a:off x="591230" y="4161452"/>
          <a:ext cx="6912428" cy="253326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15ACBCC-57CD-F789-B145-2358D63EC79C}"/>
              </a:ext>
            </a:extLst>
          </p:cNvPr>
          <p:cNvSpPr txBox="1"/>
          <p:nvPr/>
        </p:nvSpPr>
        <p:spPr>
          <a:xfrm>
            <a:off x="204742" y="6604227"/>
            <a:ext cx="6097904" cy="246221"/>
          </a:xfrm>
          <a:prstGeom prst="rect">
            <a:avLst/>
          </a:prstGeom>
          <a:noFill/>
        </p:spPr>
        <p:txBody>
          <a:bodyPr wrap="square">
            <a:spAutoFit/>
          </a:bodyPr>
          <a:lstStyle/>
          <a:p>
            <a:r>
              <a:rPr lang="ru-UA" sz="1000" i="1" dirty="0">
                <a:solidFill>
                  <a:srgbClr val="03222C"/>
                </a:solidFill>
                <a:latin typeface="Helvetica" pitchFamily="2" charset="0"/>
              </a:rPr>
              <a:t>Джерела: </a:t>
            </a:r>
            <a:r>
              <a:rPr lang="uk-UA" sz="1000" i="1" dirty="0">
                <a:solidFill>
                  <a:srgbClr val="03222C"/>
                </a:solidFill>
                <a:latin typeface="Helvetica" pitchFamily="2" charset="0"/>
              </a:rPr>
              <a:t>оцінка </a:t>
            </a:r>
            <a:r>
              <a:rPr lang="en-US" sz="1000" i="1" dirty="0">
                <a:solidFill>
                  <a:srgbClr val="03222C"/>
                </a:solidFill>
                <a:latin typeface="Helvetica" pitchFamily="2" charset="0"/>
              </a:rPr>
              <a:t>NAI Ukraine</a:t>
            </a:r>
            <a:endParaRPr lang="ru-UA" sz="1000" i="1" dirty="0">
              <a:solidFill>
                <a:srgbClr val="03222C"/>
              </a:solidFill>
              <a:latin typeface="Helvetica" pitchFamily="2" charset="0"/>
            </a:endParaRPr>
          </a:p>
        </p:txBody>
      </p:sp>
      <p:sp>
        <p:nvSpPr>
          <p:cNvPr id="8" name="TextBox 7">
            <a:extLst>
              <a:ext uri="{FF2B5EF4-FFF2-40B4-BE49-F238E27FC236}">
                <a16:creationId xmlns:a16="http://schemas.microsoft.com/office/drawing/2014/main" id="{E46ED034-5470-CC5B-0820-E94AD9E38F3C}"/>
              </a:ext>
            </a:extLst>
          </p:cNvPr>
          <p:cNvSpPr txBox="1"/>
          <p:nvPr/>
        </p:nvSpPr>
        <p:spPr>
          <a:xfrm>
            <a:off x="275544" y="3951514"/>
            <a:ext cx="6097904" cy="246221"/>
          </a:xfrm>
          <a:prstGeom prst="rect">
            <a:avLst/>
          </a:prstGeom>
          <a:noFill/>
        </p:spPr>
        <p:txBody>
          <a:bodyPr wrap="square">
            <a:spAutoFit/>
          </a:bodyPr>
          <a:lstStyle/>
          <a:p>
            <a:r>
              <a:rPr lang="ru-UA" sz="1000" i="1" dirty="0">
                <a:solidFill>
                  <a:srgbClr val="03222C"/>
                </a:solidFill>
                <a:latin typeface="Helvetica" pitchFamily="2" charset="0"/>
              </a:rPr>
              <a:t>Джерела: </a:t>
            </a:r>
            <a:r>
              <a:rPr lang="uk-UA" sz="1000" i="1" dirty="0">
                <a:solidFill>
                  <a:srgbClr val="03222C"/>
                </a:solidFill>
                <a:latin typeface="Helvetica" pitchFamily="2" charset="0"/>
              </a:rPr>
              <a:t>оцінка </a:t>
            </a:r>
            <a:r>
              <a:rPr lang="en-US" sz="1000" i="1" dirty="0">
                <a:solidFill>
                  <a:srgbClr val="03222C"/>
                </a:solidFill>
                <a:latin typeface="Helvetica" pitchFamily="2" charset="0"/>
              </a:rPr>
              <a:t>NAI Ukraine</a:t>
            </a:r>
            <a:endParaRPr lang="ru-UA" sz="1000" i="1" dirty="0">
              <a:solidFill>
                <a:srgbClr val="03222C"/>
              </a:solidFill>
              <a:latin typeface="Helvetica" pitchFamily="2" charset="0"/>
            </a:endParaRPr>
          </a:p>
        </p:txBody>
      </p:sp>
      <p:graphicFrame>
        <p:nvGraphicFramePr>
          <p:cNvPr id="9" name="Диаграмма 8">
            <a:extLst>
              <a:ext uri="{FF2B5EF4-FFF2-40B4-BE49-F238E27FC236}">
                <a16:creationId xmlns:a16="http://schemas.microsoft.com/office/drawing/2014/main" id="{3DD4BF30-B388-988D-C943-E783C4276EAF}"/>
              </a:ext>
            </a:extLst>
          </p:cNvPr>
          <p:cNvGraphicFramePr>
            <a:graphicFrameLocks/>
          </p:cNvGraphicFramePr>
          <p:nvPr/>
        </p:nvGraphicFramePr>
        <p:xfrm>
          <a:off x="542514" y="1201035"/>
          <a:ext cx="6961143"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Рисунок 3">
            <a:extLst>
              <a:ext uri="{FF2B5EF4-FFF2-40B4-BE49-F238E27FC236}">
                <a16:creationId xmlns:a16="http://schemas.microsoft.com/office/drawing/2014/main" id="{1269C7FC-5504-0C34-90A6-9C59C2B0BD2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38011" b="35350"/>
          <a:stretch/>
        </p:blipFill>
        <p:spPr>
          <a:xfrm>
            <a:off x="9362886" y="6049797"/>
            <a:ext cx="2864438" cy="763048"/>
          </a:xfrm>
          <a:prstGeom prst="rect">
            <a:avLst/>
          </a:prstGeom>
        </p:spPr>
      </p:pic>
    </p:spTree>
    <p:extLst>
      <p:ext uri="{BB962C8B-B14F-4D97-AF65-F5344CB8AC3E}">
        <p14:creationId xmlns:p14="http://schemas.microsoft.com/office/powerpoint/2010/main" val="160643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F2AB2F4-B758-A2BC-D50F-A690872992E4}"/>
              </a:ext>
            </a:extLst>
          </p:cNvPr>
          <p:cNvSpPr/>
          <p:nvPr/>
        </p:nvSpPr>
        <p:spPr>
          <a:xfrm>
            <a:off x="542515" y="235317"/>
            <a:ext cx="9764252" cy="75578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 name="Заголовок 1">
            <a:extLst>
              <a:ext uri="{FF2B5EF4-FFF2-40B4-BE49-F238E27FC236}">
                <a16:creationId xmlns:a16="http://schemas.microsoft.com/office/drawing/2014/main" id="{3DF748C2-A424-9E7B-413B-BC3320A778C0}"/>
              </a:ext>
            </a:extLst>
          </p:cNvPr>
          <p:cNvSpPr>
            <a:spLocks noGrp="1"/>
          </p:cNvSpPr>
          <p:nvPr>
            <p:ph type="title"/>
          </p:nvPr>
        </p:nvSpPr>
        <p:spPr>
          <a:xfrm>
            <a:off x="2041849" y="174516"/>
            <a:ext cx="10515600" cy="846455"/>
          </a:xfrm>
        </p:spPr>
        <p:txBody>
          <a:bodyPr/>
          <a:lstStyle/>
          <a:p>
            <a:r>
              <a:rPr lang="ru-UA" b="1" dirty="0">
                <a:solidFill>
                  <a:schemeClr val="bg1"/>
                </a:solidFill>
              </a:rPr>
              <a:t>Змін</a:t>
            </a:r>
            <a:r>
              <a:rPr lang="uk-UA" b="1" dirty="0">
                <a:solidFill>
                  <a:schemeClr val="bg1"/>
                </a:solidFill>
              </a:rPr>
              <a:t>а</a:t>
            </a:r>
            <a:r>
              <a:rPr lang="ru-UA" b="1" dirty="0">
                <a:solidFill>
                  <a:schemeClr val="bg1"/>
                </a:solidFill>
              </a:rPr>
              <a:t> доходу рітейлерів</a:t>
            </a:r>
          </a:p>
        </p:txBody>
      </p:sp>
      <p:graphicFrame>
        <p:nvGraphicFramePr>
          <p:cNvPr id="4" name="Диаграмма 3">
            <a:extLst>
              <a:ext uri="{FF2B5EF4-FFF2-40B4-BE49-F238E27FC236}">
                <a16:creationId xmlns:a16="http://schemas.microsoft.com/office/drawing/2014/main" id="{5358E59F-3A21-ED01-342A-06F2E051AC2F}"/>
              </a:ext>
            </a:extLst>
          </p:cNvPr>
          <p:cNvGraphicFramePr>
            <a:graphicFrameLocks/>
          </p:cNvGraphicFramePr>
          <p:nvPr/>
        </p:nvGraphicFramePr>
        <p:xfrm>
          <a:off x="838200" y="1211580"/>
          <a:ext cx="5116830" cy="275463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1BEE278-ECF3-1A7C-84B6-A57F89B62773}"/>
              </a:ext>
            </a:extLst>
          </p:cNvPr>
          <p:cNvSpPr txBox="1"/>
          <p:nvPr/>
        </p:nvSpPr>
        <p:spPr>
          <a:xfrm>
            <a:off x="5955030" y="1684909"/>
            <a:ext cx="5727297" cy="2308324"/>
          </a:xfrm>
          <a:prstGeom prst="rect">
            <a:avLst/>
          </a:prstGeom>
          <a:noFill/>
        </p:spPr>
        <p:txBody>
          <a:bodyPr wrap="square" rtlCol="0">
            <a:spAutoFit/>
          </a:bodyPr>
          <a:lstStyle/>
          <a:p>
            <a:pPr algn="just"/>
            <a:r>
              <a:rPr lang="ru-UA" sz="1600" dirty="0"/>
              <a:t>Через війну та відтік населення в інші країни бренди зазнали скорочення в дохідності з одного кв. м. Проте, на кінець 2023 року, різні бренди одягу демонструють, що дане зниження не є критичним. Навіть те що більша частини населення почала більше економити та більш раціонально відноситися до своїх витрат не є критичним для рітейлу. За результатами опитування брендів одягу (група товарів на яких самий високий відсоток економії) демонструється що зниження дохідності не є критичним.</a:t>
            </a:r>
          </a:p>
        </p:txBody>
      </p:sp>
      <p:sp>
        <p:nvSpPr>
          <p:cNvPr id="9" name="TextBox 8">
            <a:extLst>
              <a:ext uri="{FF2B5EF4-FFF2-40B4-BE49-F238E27FC236}">
                <a16:creationId xmlns:a16="http://schemas.microsoft.com/office/drawing/2014/main" id="{F8204FB3-8AF8-F199-17F6-37EF62E3EE22}"/>
              </a:ext>
            </a:extLst>
          </p:cNvPr>
          <p:cNvSpPr txBox="1"/>
          <p:nvPr/>
        </p:nvSpPr>
        <p:spPr>
          <a:xfrm>
            <a:off x="320040" y="4221271"/>
            <a:ext cx="11551920" cy="1938992"/>
          </a:xfrm>
          <a:prstGeom prst="rect">
            <a:avLst/>
          </a:prstGeom>
          <a:noFill/>
        </p:spPr>
        <p:txBody>
          <a:bodyPr wrap="square" rtlCol="0">
            <a:spAutoFit/>
          </a:bodyPr>
          <a:lstStyle/>
          <a:p>
            <a:pPr algn="just"/>
            <a:r>
              <a:rPr lang="ru-UA" sz="1200" b="1" dirty="0"/>
              <a:t>Менш за все постраждав масс маркет (-50</a:t>
            </a:r>
            <a:r>
              <a:rPr lang="en-US" sz="1200" b="1" dirty="0"/>
              <a:t>$</a:t>
            </a:r>
            <a:r>
              <a:rPr lang="ru-UA" sz="1200" b="1" dirty="0"/>
              <a:t> або 12,5%)</a:t>
            </a:r>
            <a:r>
              <a:rPr lang="ru-UA" sz="1200" dirty="0"/>
              <a:t>, що можна повʼязати із доступністю та закриттям основних потреб цією категорією товарів. </a:t>
            </a:r>
            <a:endParaRPr lang="en-US" sz="1200" dirty="0"/>
          </a:p>
          <a:p>
            <a:pPr algn="just"/>
            <a:endParaRPr lang="ru-UA" sz="1200" dirty="0"/>
          </a:p>
          <a:p>
            <a:pPr algn="just"/>
            <a:r>
              <a:rPr lang="ru-UA" sz="1200" b="1" dirty="0"/>
              <a:t>Бренди середнього класу втратили в середньому 100</a:t>
            </a:r>
            <a:r>
              <a:rPr lang="en-US" sz="1200" b="1" dirty="0"/>
              <a:t>$ </a:t>
            </a:r>
            <a:r>
              <a:rPr lang="uk-UA" sz="1200" b="1" dirty="0"/>
              <a:t>або 20%</a:t>
            </a:r>
            <a:r>
              <a:rPr lang="en-US" sz="1200" b="1" dirty="0"/>
              <a:t> </a:t>
            </a:r>
            <a:r>
              <a:rPr lang="uk-UA" sz="1200" b="1" dirty="0"/>
              <a:t>з 1 </a:t>
            </a:r>
            <a:r>
              <a:rPr lang="uk-UA" sz="1200" b="1" dirty="0" err="1"/>
              <a:t>кв</a:t>
            </a:r>
            <a:r>
              <a:rPr lang="uk-UA" sz="1200" b="1" dirty="0"/>
              <a:t>. м</a:t>
            </a:r>
            <a:r>
              <a:rPr lang="en-US" sz="1200" b="1" dirty="0"/>
              <a:t>. </a:t>
            </a:r>
            <a:r>
              <a:rPr lang="uk-UA" sz="1200" dirty="0"/>
              <a:t>Це можливо </a:t>
            </a:r>
            <a:r>
              <a:rPr lang="uk-UA" sz="1200" dirty="0" err="1"/>
              <a:t>повʼязати</a:t>
            </a:r>
            <a:r>
              <a:rPr lang="uk-UA" sz="1200" dirty="0"/>
              <a:t> із загально ринковою тенденцією на ринку. Іншою причиною є зупинка діяльності основних представників цієї категорії, через що люди почали замовляти одяг через інтернет магазини із доставкою в Україну.</a:t>
            </a:r>
          </a:p>
          <a:p>
            <a:pPr algn="just"/>
            <a:endParaRPr lang="uk-UA" sz="1200" dirty="0"/>
          </a:p>
          <a:p>
            <a:pPr algn="just"/>
            <a:r>
              <a:rPr lang="uk-UA" sz="1200" b="1" dirty="0"/>
              <a:t>Преміум бренди втратили найбільше (200</a:t>
            </a:r>
            <a:r>
              <a:rPr lang="en-US" sz="1200" b="1" dirty="0"/>
              <a:t>$ </a:t>
            </a:r>
            <a:r>
              <a:rPr lang="uk-UA" sz="1200" b="1" dirty="0"/>
              <a:t>або 28,5%)</a:t>
            </a:r>
            <a:r>
              <a:rPr lang="uk-UA" sz="1200" dirty="0"/>
              <a:t>, це можливо пояснити із суттєвим відтоком </a:t>
            </a:r>
            <a:r>
              <a:rPr lang="uk-UA" sz="1200" dirty="0" err="1"/>
              <a:t>платіжно</a:t>
            </a:r>
            <a:r>
              <a:rPr lang="uk-UA" sz="1200" dirty="0"/>
              <a:t>-спроможного населення закордон, кількість якого суттєво скоротилася. </a:t>
            </a:r>
          </a:p>
          <a:p>
            <a:pPr algn="just"/>
            <a:endParaRPr lang="uk-UA" sz="1200" b="1" dirty="0"/>
          </a:p>
          <a:p>
            <a:pPr algn="just"/>
            <a:r>
              <a:rPr lang="uk-UA" sz="1200" dirty="0"/>
              <a:t>Незважаючи на втрати по обороту, через зниження орендної ставки, та можливих домовленостей щодо умов оренди бренди отримують більший чистий прибуток, ніж до війни.</a:t>
            </a:r>
            <a:endParaRPr lang="ru-UA" sz="1200" dirty="0"/>
          </a:p>
        </p:txBody>
      </p:sp>
      <p:sp>
        <p:nvSpPr>
          <p:cNvPr id="12" name="TextBox 11">
            <a:extLst>
              <a:ext uri="{FF2B5EF4-FFF2-40B4-BE49-F238E27FC236}">
                <a16:creationId xmlns:a16="http://schemas.microsoft.com/office/drawing/2014/main" id="{CAB4CF1D-3356-EA52-46CA-1D38D6CFA5C6}"/>
              </a:ext>
            </a:extLst>
          </p:cNvPr>
          <p:cNvSpPr txBox="1"/>
          <p:nvPr/>
        </p:nvSpPr>
        <p:spPr>
          <a:xfrm>
            <a:off x="347663" y="3921005"/>
            <a:ext cx="6097904" cy="246221"/>
          </a:xfrm>
          <a:prstGeom prst="rect">
            <a:avLst/>
          </a:prstGeom>
          <a:noFill/>
        </p:spPr>
        <p:txBody>
          <a:bodyPr wrap="square">
            <a:spAutoFit/>
          </a:bodyPr>
          <a:lstStyle/>
          <a:p>
            <a:r>
              <a:rPr lang="ru-UA" sz="1000" i="1" dirty="0">
                <a:solidFill>
                  <a:srgbClr val="03222C"/>
                </a:solidFill>
                <a:latin typeface="Helvetica" pitchFamily="2" charset="0"/>
              </a:rPr>
              <a:t>Джерела: </a:t>
            </a:r>
            <a:r>
              <a:rPr lang="en-US" sz="1000" i="1" dirty="0">
                <a:solidFill>
                  <a:srgbClr val="03222C"/>
                </a:solidFill>
                <a:latin typeface="Helvetica" pitchFamily="2" charset="0"/>
              </a:rPr>
              <a:t>NAI Ukraine</a:t>
            </a:r>
            <a:endParaRPr lang="ru-UA" sz="1000" i="1" dirty="0">
              <a:solidFill>
                <a:srgbClr val="03222C"/>
              </a:solidFill>
              <a:latin typeface="Helvetica" pitchFamily="2" charset="0"/>
            </a:endParaRPr>
          </a:p>
        </p:txBody>
      </p:sp>
      <p:pic>
        <p:nvPicPr>
          <p:cNvPr id="5" name="Рисунок 4">
            <a:extLst>
              <a:ext uri="{FF2B5EF4-FFF2-40B4-BE49-F238E27FC236}">
                <a16:creationId xmlns:a16="http://schemas.microsoft.com/office/drawing/2014/main" id="{EA5CE2B2-17EB-66FB-4D30-F7C53D68263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8011" b="35350"/>
          <a:stretch/>
        </p:blipFill>
        <p:spPr>
          <a:xfrm>
            <a:off x="9362886" y="6049797"/>
            <a:ext cx="2864438" cy="763048"/>
          </a:xfrm>
          <a:prstGeom prst="rect">
            <a:avLst/>
          </a:prstGeom>
        </p:spPr>
      </p:pic>
    </p:spTree>
    <p:extLst>
      <p:ext uri="{BB962C8B-B14F-4D97-AF65-F5344CB8AC3E}">
        <p14:creationId xmlns:p14="http://schemas.microsoft.com/office/powerpoint/2010/main" val="3531721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1859</Words>
  <Application>Microsoft Macintosh PowerPoint</Application>
  <PresentationFormat>Широкоэкранный</PresentationFormat>
  <Paragraphs>159</Paragraphs>
  <Slides>15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Calibri Light</vt:lpstr>
      <vt:lpstr>Helvetica</vt:lpstr>
      <vt:lpstr>Manrope</vt:lpstr>
      <vt:lpstr>Тема Office</vt:lpstr>
      <vt:lpstr>Торгівельна нерухомість</vt:lpstr>
      <vt:lpstr>Ключові значення за 2023</vt:lpstr>
      <vt:lpstr>Обсяг роздрібної торгівлі в Україні</vt:lpstr>
      <vt:lpstr>Порівняння обсягу роздрібної торгівлі з іншими країнами</vt:lpstr>
      <vt:lpstr>Генерація товарообігу з 1 м. кв.</vt:lpstr>
      <vt:lpstr>Динаміка Вакантності та орендні ставки в ТРЦ Києва</vt:lpstr>
      <vt:lpstr>Втрати Українського рітейлу за час війни</vt:lpstr>
      <vt:lpstr>Відвідуємість ТРЦ та ТЦ</vt:lpstr>
      <vt:lpstr>Зміна доходу рітейлерів</vt:lpstr>
      <vt:lpstr>Поступове повернення брендів в Україну</vt:lpstr>
      <vt:lpstr>Відкриття нових ТРЦ в Україні в 2024</vt:lpstr>
      <vt:lpstr>Презентация PowerPoint</vt:lpstr>
      <vt:lpstr>Презентация PowerPoint</vt:lpstr>
      <vt:lpstr>Презентация PowerPoint</vt:lpstr>
      <vt:lpstr>Висновки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Торгівельна нерухомість</dc:title>
  <dc:creator>Евгений Бондаренко</dc:creator>
  <cp:lastModifiedBy>Евгений Бондаренко</cp:lastModifiedBy>
  <cp:revision>2</cp:revision>
  <dcterms:created xsi:type="dcterms:W3CDTF">2024-06-05T11:50:29Z</dcterms:created>
  <dcterms:modified xsi:type="dcterms:W3CDTF">2024-06-05T12:01:17Z</dcterms:modified>
</cp:coreProperties>
</file>