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7" r:id="rId3"/>
    <p:sldId id="257" r:id="rId4"/>
    <p:sldId id="279" r:id="rId5"/>
    <p:sldId id="278" r:id="rId6"/>
    <p:sldId id="280" r:id="rId7"/>
    <p:sldId id="281" r:id="rId8"/>
    <p:sldId id="282" r:id="rId9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9"/>
    <p:restoredTop sz="94674"/>
  </p:normalViewPr>
  <p:slideViewPr>
    <p:cSldViewPr snapToGrid="0">
      <p:cViewPr varScale="1">
        <p:scale>
          <a:sx n="82" d="100"/>
          <a:sy n="82" d="100"/>
        </p:scale>
        <p:origin x="192" y="6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2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2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2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2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2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/>
              <a:t>Пропозиція та попит, млн кв. м.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UA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Пропозиція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1.9</c:v>
                </c:pt>
                <c:pt idx="1">
                  <c:v>2</c:v>
                </c:pt>
                <c:pt idx="2">
                  <c:v>2.2000000000000002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D1-5A4B-9E4C-CE69330EEC9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Попит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1.6</c:v>
                </c:pt>
                <c:pt idx="1">
                  <c:v>1.4</c:v>
                </c:pt>
                <c:pt idx="2">
                  <c:v>1.7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8D1-5A4B-9E4C-CE69330EEC9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34333631"/>
        <c:axId val="534326943"/>
      </c:barChart>
      <c:catAx>
        <c:axId val="5343336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534326943"/>
        <c:crosses val="autoZero"/>
        <c:auto val="1"/>
        <c:lblAlgn val="ctr"/>
        <c:lblOffset val="100"/>
        <c:noMultiLvlLbl val="0"/>
      </c:catAx>
      <c:valAx>
        <c:axId val="5343269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5343336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ru-UA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UA"/>
        </a:p>
      </c:txPr>
    </c:title>
    <c:autoTitleDeleted val="0"/>
    <c:plotArea>
      <c:layout/>
      <c:ofPieChart>
        <c:ofPieType val="pie"/>
        <c:varyColors val="1"/>
        <c:ser>
          <c:idx val="0"/>
          <c:order val="0"/>
          <c:tx>
            <c:strRef>
              <c:f>Лист1!$B$49</c:f>
              <c:strCache>
                <c:ptCount val="1"/>
                <c:pt idx="0">
                  <c:v>Розподіл попиту за індустріями</c:v>
                </c:pt>
              </c:strCache>
            </c:strRef>
          </c:tx>
          <c:dPt>
            <c:idx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C42-CE4D-BEBD-FEB8BB6613B6}"/>
              </c:ext>
            </c:extLst>
          </c:dPt>
          <c:dPt>
            <c:idx val="1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C42-CE4D-BEBD-FEB8BB6613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C42-CE4D-BEBD-FEB8BB6613B6}"/>
              </c:ext>
            </c:extLst>
          </c:dPt>
          <c:dPt>
            <c:idx val="3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C42-CE4D-BEBD-FEB8BB6613B6}"/>
              </c:ext>
            </c:extLst>
          </c:dPt>
          <c:dPt>
            <c:idx val="4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C42-CE4D-BEBD-FEB8BB6613B6}"/>
              </c:ext>
            </c:extLst>
          </c:dPt>
          <c:dPt>
            <c:idx val="5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C42-CE4D-BEBD-FEB8BB6613B6}"/>
              </c:ext>
            </c:extLst>
          </c:dPt>
          <c:dPt>
            <c:idx val="6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AC42-CE4D-BEBD-FEB8BB6613B6}"/>
              </c:ext>
            </c:extLst>
          </c:dPt>
          <c:dPt>
            <c:idx val="7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AC42-CE4D-BEBD-FEB8BB6613B6}"/>
              </c:ext>
            </c:extLst>
          </c:dPt>
          <c:dPt>
            <c:idx val="8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AC42-CE4D-BEBD-FEB8BB6613B6}"/>
              </c:ext>
            </c:extLst>
          </c:dPt>
          <c:dPt>
            <c:idx val="9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AC42-CE4D-BEBD-FEB8BB6613B6}"/>
              </c:ext>
            </c:extLst>
          </c:dPt>
          <c:dPt>
            <c:idx val="1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AC42-CE4D-BEBD-FEB8BB6613B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Лист1!$A$50:$A$59</c:f>
              <c:strCache>
                <c:ptCount val="10"/>
                <c:pt idx="0">
                  <c:v>ІТ та телекомунікації</c:v>
                </c:pt>
                <c:pt idx="1">
                  <c:v>Публічний сектор</c:v>
                </c:pt>
                <c:pt idx="2">
                  <c:v>Інші</c:v>
                </c:pt>
                <c:pt idx="3">
                  <c:v>Виробництво, промисловість та енергетика</c:v>
                </c:pt>
                <c:pt idx="4">
                  <c:v>FMCG</c:v>
                </c:pt>
                <c:pt idx="5">
                  <c:v>Оптова та роздрібна торгівля</c:v>
                </c:pt>
                <c:pt idx="6">
                  <c:v>Бізнес послуги</c:v>
                </c:pt>
                <c:pt idx="7">
                  <c:v>Банківська справа та фінанси</c:v>
                </c:pt>
                <c:pt idx="8">
                  <c:v>Коворкінги та офіси з повним обслуговуванням</c:v>
                </c:pt>
                <c:pt idx="9">
                  <c:v>Логістичні оператори</c:v>
                </c:pt>
              </c:strCache>
            </c:strRef>
          </c:cat>
          <c:val>
            <c:numRef>
              <c:f>Лист1!$B$50:$B$59</c:f>
              <c:numCache>
                <c:formatCode>0%</c:formatCode>
                <c:ptCount val="10"/>
                <c:pt idx="0">
                  <c:v>0.49</c:v>
                </c:pt>
                <c:pt idx="1">
                  <c:v>0.21</c:v>
                </c:pt>
                <c:pt idx="2">
                  <c:v>0.09</c:v>
                </c:pt>
                <c:pt idx="3">
                  <c:v>0.06</c:v>
                </c:pt>
                <c:pt idx="4">
                  <c:v>0.05</c:v>
                </c:pt>
                <c:pt idx="5">
                  <c:v>0.05</c:v>
                </c:pt>
                <c:pt idx="6">
                  <c:v>0.02</c:v>
                </c:pt>
                <c:pt idx="7">
                  <c:v>0.01</c:v>
                </c:pt>
                <c:pt idx="8">
                  <c:v>0.01</c:v>
                </c:pt>
                <c:pt idx="9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AC42-CE4D-BEBD-FEB8BB6613B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gapWidth val="182"/>
        <c:secondPieSize val="75"/>
        <c:ser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2177918922244091"/>
          <c:y val="0.16569553805774279"/>
          <c:w val="0.36650206077755904"/>
          <c:h val="0.767415891195418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/>
      </a:pPr>
      <a:endParaRPr lang="ru-UA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Обсяг наданих ІТ послуг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UA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Лист1!$B$35</c:f>
              <c:strCache>
                <c:ptCount val="1"/>
                <c:pt idx="0">
                  <c:v>Обсяг наданих ІТ послуг, млрд $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Лист1!$A$36:$A$38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Лист1!$B$36:$B$38</c:f>
              <c:numCache>
                <c:formatCode>General</c:formatCode>
                <c:ptCount val="3"/>
                <c:pt idx="0">
                  <c:v>6.8</c:v>
                </c:pt>
                <c:pt idx="1">
                  <c:v>7.3</c:v>
                </c:pt>
                <c:pt idx="2">
                  <c:v>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C6-2D43-A294-8932CA1E5B0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51304879"/>
        <c:axId val="451240703"/>
      </c:barChart>
      <c:lineChart>
        <c:grouping val="standard"/>
        <c:varyColors val="0"/>
        <c:ser>
          <c:idx val="1"/>
          <c:order val="1"/>
          <c:tx>
            <c:strRef>
              <c:f>Лист1!$C$35</c:f>
              <c:strCache>
                <c:ptCount val="1"/>
                <c:pt idx="0">
                  <c:v>Динаміка,%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Лист1!$A$36:$A$38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Лист1!$C$36:$C$38</c:f>
              <c:numCache>
                <c:formatCode>0%</c:formatCode>
                <c:ptCount val="3"/>
                <c:pt idx="0">
                  <c:v>0.35999999999999988</c:v>
                </c:pt>
                <c:pt idx="1">
                  <c:v>7.3529411764705843E-2</c:v>
                </c:pt>
                <c:pt idx="2">
                  <c:v>-8.2191780821917804E-2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EC6-2D43-A294-8932CA1E5B0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594628080"/>
        <c:axId val="1594617616"/>
      </c:lineChart>
      <c:catAx>
        <c:axId val="4513048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451240703"/>
        <c:crosses val="autoZero"/>
        <c:auto val="1"/>
        <c:lblAlgn val="ctr"/>
        <c:lblOffset val="100"/>
        <c:noMultiLvlLbl val="0"/>
      </c:catAx>
      <c:valAx>
        <c:axId val="451240703"/>
        <c:scaling>
          <c:orientation val="minMax"/>
          <c:max val="7.5"/>
          <c:min val="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451304879"/>
        <c:crosses val="autoZero"/>
        <c:crossBetween val="between"/>
        <c:majorUnit val="0.5"/>
      </c:valAx>
      <c:valAx>
        <c:axId val="1594617616"/>
        <c:scaling>
          <c:orientation val="minMax"/>
        </c:scaling>
        <c:delete val="0"/>
        <c:axPos val="r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1594628080"/>
        <c:crosses val="max"/>
        <c:crossBetween val="between"/>
        <c:majorUnit val="0.1"/>
      </c:valAx>
      <c:catAx>
        <c:axId val="15946280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59461761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UA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UA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Лист1!$B$13</c:f>
              <c:strCache>
                <c:ptCount val="1"/>
                <c:pt idx="0">
                  <c:v>Рівень вакантності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Лист1!$A$14:$A$16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Лист1!$B$14:$B$16</c:f>
              <c:numCache>
                <c:formatCode>0%</c:formatCode>
                <c:ptCount val="3"/>
                <c:pt idx="0">
                  <c:v>0.14000000000000001</c:v>
                </c:pt>
                <c:pt idx="1">
                  <c:v>0.3</c:v>
                </c:pt>
                <c:pt idx="2">
                  <c:v>0.25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9F3-AC49-8440-E911E0B7EF5D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51698191"/>
        <c:axId val="451681551"/>
      </c:lineChart>
      <c:catAx>
        <c:axId val="4516981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451681551"/>
        <c:crosses val="autoZero"/>
        <c:auto val="1"/>
        <c:lblAlgn val="ctr"/>
        <c:lblOffset val="100"/>
        <c:noMultiLvlLbl val="0"/>
      </c:catAx>
      <c:valAx>
        <c:axId val="451681551"/>
        <c:scaling>
          <c:orientation val="minMax"/>
          <c:min val="0.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4516981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UA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err="1"/>
              <a:t>Динаміка</a:t>
            </a:r>
            <a:r>
              <a:rPr lang="ru-RU" dirty="0"/>
              <a:t> </a:t>
            </a:r>
            <a:r>
              <a:rPr lang="ru-RU" dirty="0" err="1"/>
              <a:t>орендної</a:t>
            </a:r>
            <a:r>
              <a:rPr lang="ru-RU" dirty="0"/>
              <a:t> ставки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UA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Лист1!$B$67</c:f>
              <c:strCache>
                <c:ptCount val="1"/>
                <c:pt idx="0">
                  <c:v>Орендна ставка, $/кв.м.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3.6111111111111135E-2"/>
                  <c:y val="1.388888888888884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C3D-3945-BF32-CB8C879492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Лист1!$A$68:$A$70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Лист1!$B$68:$B$70</c:f>
              <c:numCache>
                <c:formatCode>General</c:formatCode>
                <c:ptCount val="3"/>
                <c:pt idx="0">
                  <c:v>25</c:v>
                </c:pt>
                <c:pt idx="1">
                  <c:v>22</c:v>
                </c:pt>
                <c:pt idx="2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C3D-3945-BF32-CB8C8794921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254076383"/>
        <c:axId val="1254074687"/>
      </c:barChart>
      <c:lineChart>
        <c:grouping val="standard"/>
        <c:varyColors val="0"/>
        <c:ser>
          <c:idx val="1"/>
          <c:order val="1"/>
          <c:tx>
            <c:strRef>
              <c:f>Лист1!$C$67</c:f>
              <c:strCache>
                <c:ptCount val="1"/>
                <c:pt idx="0">
                  <c:v>Динаміка, %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Лист1!$A$68:$A$70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Лист1!$C$68:$C$70</c:f>
              <c:numCache>
                <c:formatCode>0%</c:formatCode>
                <c:ptCount val="3"/>
                <c:pt idx="0">
                  <c:v>4.1666666666666741E-2</c:v>
                </c:pt>
                <c:pt idx="1">
                  <c:v>-0.12</c:v>
                </c:pt>
                <c:pt idx="2">
                  <c:v>-9.0909090909090939E-2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C3D-3945-BF32-CB8C8794921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594566384"/>
        <c:axId val="1594705760"/>
      </c:lineChart>
      <c:catAx>
        <c:axId val="12540763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1254074687"/>
        <c:crosses val="autoZero"/>
        <c:auto val="1"/>
        <c:lblAlgn val="ctr"/>
        <c:lblOffset val="100"/>
        <c:noMultiLvlLbl val="0"/>
      </c:catAx>
      <c:valAx>
        <c:axId val="12540746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1254076383"/>
        <c:crosses val="autoZero"/>
        <c:crossBetween val="between"/>
      </c:valAx>
      <c:valAx>
        <c:axId val="1594705760"/>
        <c:scaling>
          <c:orientation val="minMax"/>
        </c:scaling>
        <c:delete val="0"/>
        <c:axPos val="r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1594566384"/>
        <c:crosses val="max"/>
        <c:crossBetween val="between"/>
      </c:valAx>
      <c:catAx>
        <c:axId val="15945663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59470576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UA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79B049-CCD4-220D-9627-EDBA0B162F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FD142A8-D95A-B2A8-BF96-4605D98182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D4CC4C-8C68-375A-448C-8CEBC5222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4AA91-2936-AC40-843A-0E58B89BB453}" type="datetimeFigureOut">
              <a:rPr lang="ru-UA" smtClean="0"/>
              <a:t>05.06.2024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34AF29-146A-5248-08A0-239229AF6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9C2802-FFDB-AE99-7120-9AC99C3B0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EAE9-B9A5-4E43-BF6A-39DD1693711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47271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375145-E6DC-DF5C-F3EF-8A32F1559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8762C3-274B-3A78-8498-D5FB91DC4B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175F9B-D2B7-B01C-B8DB-6D7F55C48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4AA91-2936-AC40-843A-0E58B89BB453}" type="datetimeFigureOut">
              <a:rPr lang="ru-UA" smtClean="0"/>
              <a:t>05.06.2024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852D5C-8ADB-F423-17FB-0BC857BAC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3BAA3E-01BB-B94C-94E2-3AFB56E85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EAE9-B9A5-4E43-BF6A-39DD1693711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93742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BD4F8FB-39ED-246D-BFF8-5BF04645C9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A1043FC-3021-604D-43E4-38DBB2859A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8091E1-99C6-DC6E-0BFF-14B6CDB22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4AA91-2936-AC40-843A-0E58B89BB453}" type="datetimeFigureOut">
              <a:rPr lang="ru-UA" smtClean="0"/>
              <a:t>05.06.2024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9DEBF8-B4B7-3D72-BA93-8FC9CFF18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4A1DE6-EB1C-AD05-0EFE-A95CB4A40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EAE9-B9A5-4E43-BF6A-39DD1693711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84808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AC903D-03D6-8CDB-4771-6A0982889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0AF1C2-1707-8254-3DD1-66DC697748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F6D3C3-AB40-45DB-2B07-E59F57403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4AA91-2936-AC40-843A-0E58B89BB453}" type="datetimeFigureOut">
              <a:rPr lang="ru-UA" smtClean="0"/>
              <a:t>05.06.2024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FED196-6A3B-F5CF-7794-9554FAC41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FA583-75F5-AB99-9B96-7FE8AD78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EAE9-B9A5-4E43-BF6A-39DD1693711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2491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13735-D39B-E3EB-211F-663FD158E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69277C-6F5C-4880-3ED3-BD8D072CDB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82AF37-065D-E7B9-0EA3-2CE7E8DA5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4AA91-2936-AC40-843A-0E58B89BB453}" type="datetimeFigureOut">
              <a:rPr lang="ru-UA" smtClean="0"/>
              <a:t>05.06.2024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306190-3F33-D99D-A2BC-A638B428D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21F6CD-5B37-D8B8-E033-DBFB7EA3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EAE9-B9A5-4E43-BF6A-39DD1693711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22017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E3F88A-ACDA-7AE5-F147-D79C0D9E3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F54E80-338E-20B9-2D4C-CEF061A74B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AEDDA1-0B15-093C-3500-DF30D734CB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7CD70DD-AF49-6CF8-DF05-344D9DF63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4AA91-2936-AC40-843A-0E58B89BB453}" type="datetimeFigureOut">
              <a:rPr lang="ru-UA" smtClean="0"/>
              <a:t>05.06.2024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818E809-FC8E-70A4-AFE6-75682D140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9B03AE6-77F7-5427-7D25-482AB9C87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EAE9-B9A5-4E43-BF6A-39DD1693711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35494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535E97-2768-10D5-55B0-D0F1F93E3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BC6DFF-E00E-7FA5-CDE9-60AC45A32D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AFE1491-6034-212B-BD12-73CFD0B670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28473DA-53EF-73C1-3529-3C633220BA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8EC6341-9EA0-CCDF-0AAD-E2C168B49B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7958E28-4B33-BDEE-3408-13493C40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4AA91-2936-AC40-843A-0E58B89BB453}" type="datetimeFigureOut">
              <a:rPr lang="ru-UA" smtClean="0"/>
              <a:t>05.06.2024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E918E05-26B0-078F-26A0-869A6F351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4725F5F-1A97-7007-02DD-E8BA4F070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EAE9-B9A5-4E43-BF6A-39DD1693711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3712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C5A8C1-214B-0410-9569-3AA83FEB2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EE9A582-6F34-AAE1-EEF8-05AB2B06F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4AA91-2936-AC40-843A-0E58B89BB453}" type="datetimeFigureOut">
              <a:rPr lang="ru-UA" smtClean="0"/>
              <a:t>05.06.2024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2B187AE-F9F1-BF7C-FE3D-99FEAC6D4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2E76DA-DF5D-87D0-2C5C-C466C0777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EAE9-B9A5-4E43-BF6A-39DD1693711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5391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4425D73-09B5-5604-493E-276D73155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4AA91-2936-AC40-843A-0E58B89BB453}" type="datetimeFigureOut">
              <a:rPr lang="ru-UA" smtClean="0"/>
              <a:t>05.06.2024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CA8400E-08E2-796D-A79A-C4881267D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048A51-4A89-E725-AED3-DCD41EA94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EAE9-B9A5-4E43-BF6A-39DD1693711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74137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B9D3F7-ECEA-E6CC-BF0D-20C34C1D5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AC2963-6887-08C6-648E-318EBAA33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7CA04EE-F96C-E3DA-0999-0A97C3F30B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DDE97B-86AA-FC74-3911-4D586BFE2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4AA91-2936-AC40-843A-0E58B89BB453}" type="datetimeFigureOut">
              <a:rPr lang="ru-UA" smtClean="0"/>
              <a:t>05.06.2024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F355390-0791-1C66-78A9-3E7777CB4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D9560C-2D3D-3622-7F46-C57937415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EAE9-B9A5-4E43-BF6A-39DD1693711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30538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F4379A-5192-E92E-5D1A-CF7F1C747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BC9A1AC-716D-73CA-8A50-3F4D3BA909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87DBDB4-9453-2C5E-B0C6-B88F51127C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C6F2776-09BF-435A-6710-8D4DFC7A1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4AA91-2936-AC40-843A-0E58B89BB453}" type="datetimeFigureOut">
              <a:rPr lang="ru-UA" smtClean="0"/>
              <a:t>05.06.2024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215A63-253A-F49F-E6F0-EC7CECBF8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4B6544-D189-4B87-127C-7BF564E2B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EAE9-B9A5-4E43-BF6A-39DD1693711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37580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0D6054-EAAA-908C-92BC-9157FC254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8F8983-60D9-0A90-68C1-3828528F4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530588-BC6F-BFC0-D7DF-A189086478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24AA91-2936-AC40-843A-0E58B89BB453}" type="datetimeFigureOut">
              <a:rPr lang="ru-UA" smtClean="0"/>
              <a:t>05.06.2024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B60CE0-74B1-6C64-CB8C-4456DDBC1F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A99F5C-C483-15C9-F013-CB09774515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4EAE9-B9A5-4E43-BF6A-39DD1693711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09522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 Modern Office Design Ideas for an Inspiring Workplace - Decorilla Online  Interior Design">
            <a:extLst>
              <a:ext uri="{FF2B5EF4-FFF2-40B4-BE49-F238E27FC236}">
                <a16:creationId xmlns:a16="http://schemas.microsoft.com/office/drawing/2014/main" id="{2B0E3EF2-8E1A-21CD-043E-2F70B6499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9F215F2-0681-9FDA-2587-AFDD1AA887EB}"/>
              </a:ext>
            </a:extLst>
          </p:cNvPr>
          <p:cNvSpPr txBox="1">
            <a:spLocks/>
          </p:cNvSpPr>
          <p:nvPr/>
        </p:nvSpPr>
        <p:spPr>
          <a:xfrm>
            <a:off x="2082800" y="288212"/>
            <a:ext cx="8319652" cy="877236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b="1" i="1" dirty="0"/>
              <a:t>Офісна нерухомість</a:t>
            </a:r>
            <a:endParaRPr lang="ru-UA" b="1" i="1" dirty="0"/>
          </a:p>
        </p:txBody>
      </p:sp>
    </p:spTree>
    <p:extLst>
      <p:ext uri="{BB962C8B-B14F-4D97-AF65-F5344CB8AC3E}">
        <p14:creationId xmlns:p14="http://schemas.microsoft.com/office/powerpoint/2010/main" val="2778006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EDF9D88-FD14-8675-AD66-8F85340AD60E}"/>
              </a:ext>
            </a:extLst>
          </p:cNvPr>
          <p:cNvSpPr/>
          <p:nvPr/>
        </p:nvSpPr>
        <p:spPr>
          <a:xfrm>
            <a:off x="439994" y="235317"/>
            <a:ext cx="9866773" cy="75578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7" name="Прямоугольник 86">
            <a:extLst>
              <a:ext uri="{FF2B5EF4-FFF2-40B4-BE49-F238E27FC236}">
                <a16:creationId xmlns:a16="http://schemas.microsoft.com/office/drawing/2014/main" id="{E659E25A-24C4-ED00-6883-8900119453FD}"/>
              </a:ext>
            </a:extLst>
          </p:cNvPr>
          <p:cNvSpPr/>
          <p:nvPr/>
        </p:nvSpPr>
        <p:spPr>
          <a:xfrm>
            <a:off x="6243894" y="1033527"/>
            <a:ext cx="5803900" cy="1437415"/>
          </a:xfrm>
          <a:prstGeom prst="rect">
            <a:avLst/>
          </a:prstGeom>
          <a:solidFill>
            <a:srgbClr val="FC7A6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id="{6CA0A452-E5B6-840B-F695-060C536CDAE0}"/>
              </a:ext>
            </a:extLst>
          </p:cNvPr>
          <p:cNvSpPr/>
          <p:nvPr/>
        </p:nvSpPr>
        <p:spPr>
          <a:xfrm>
            <a:off x="450111" y="1034596"/>
            <a:ext cx="5803900" cy="1437415"/>
          </a:xfrm>
          <a:prstGeom prst="rect">
            <a:avLst/>
          </a:prstGeom>
          <a:solidFill>
            <a:srgbClr val="FC7A6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id="{BE47FA1B-410C-0FA6-9023-A4DE77F811AA}"/>
              </a:ext>
            </a:extLst>
          </p:cNvPr>
          <p:cNvSpPr/>
          <p:nvPr/>
        </p:nvSpPr>
        <p:spPr>
          <a:xfrm>
            <a:off x="450111" y="2823034"/>
            <a:ext cx="5803900" cy="1437415"/>
          </a:xfrm>
          <a:prstGeom prst="rect">
            <a:avLst/>
          </a:prstGeom>
          <a:solidFill>
            <a:srgbClr val="FC7A6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E94849F0-417F-5C85-3A7E-C318C51726F4}"/>
              </a:ext>
            </a:extLst>
          </p:cNvPr>
          <p:cNvSpPr/>
          <p:nvPr/>
        </p:nvSpPr>
        <p:spPr>
          <a:xfrm>
            <a:off x="6261100" y="2823034"/>
            <a:ext cx="5803900" cy="1437415"/>
          </a:xfrm>
          <a:prstGeom prst="rect">
            <a:avLst/>
          </a:prstGeom>
          <a:solidFill>
            <a:srgbClr val="FC7A6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09515483-7229-0138-64CE-90167949E6C4}"/>
              </a:ext>
            </a:extLst>
          </p:cNvPr>
          <p:cNvSpPr/>
          <p:nvPr/>
        </p:nvSpPr>
        <p:spPr>
          <a:xfrm>
            <a:off x="2946562" y="4559497"/>
            <a:ext cx="5803900" cy="1437415"/>
          </a:xfrm>
          <a:prstGeom prst="rect">
            <a:avLst/>
          </a:prstGeom>
          <a:solidFill>
            <a:srgbClr val="FC7A6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1E71B5-14CD-1572-BFFF-313A483F8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65" y="246759"/>
            <a:ext cx="10515600" cy="729465"/>
          </a:xfrm>
        </p:spPr>
        <p:txBody>
          <a:bodyPr>
            <a:normAutofit/>
          </a:bodyPr>
          <a:lstStyle/>
          <a:p>
            <a:r>
              <a:rPr lang="uk-UA" sz="2800" b="1" dirty="0">
                <a:solidFill>
                  <a:schemeClr val="bg1"/>
                </a:solidFill>
              </a:rPr>
              <a:t>Ключові значення за 2023</a:t>
            </a:r>
            <a:endParaRPr lang="ru-UA" sz="28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9D76C9-0965-4760-9CDB-A1D41E844402}"/>
              </a:ext>
            </a:extLst>
          </p:cNvPr>
          <p:cNvSpPr txBox="1"/>
          <p:nvPr/>
        </p:nvSpPr>
        <p:spPr>
          <a:xfrm>
            <a:off x="750247" y="1092228"/>
            <a:ext cx="2178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UA" b="1" dirty="0"/>
              <a:t>Пропозиція* (м.кв.)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9CF7EE-F722-AB46-6309-95E9F7490416}"/>
              </a:ext>
            </a:extLst>
          </p:cNvPr>
          <p:cNvSpPr txBox="1"/>
          <p:nvPr/>
        </p:nvSpPr>
        <p:spPr>
          <a:xfrm>
            <a:off x="6858681" y="1068513"/>
            <a:ext cx="1887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UA" b="1" dirty="0"/>
              <a:t>Орендна ставка*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9E36B9-D7CC-D8A9-321D-F7E493EFDD0B}"/>
              </a:ext>
            </a:extLst>
          </p:cNvPr>
          <p:cNvSpPr txBox="1"/>
          <p:nvPr/>
        </p:nvSpPr>
        <p:spPr>
          <a:xfrm>
            <a:off x="3239609" y="4549881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/>
              <a:t>Обсяг наданих </a:t>
            </a:r>
            <a:r>
              <a:rPr lang="en-US" b="1" dirty="0"/>
              <a:t>IT </a:t>
            </a:r>
            <a:r>
              <a:rPr lang="uk-UA" b="1" dirty="0"/>
              <a:t>послуг</a:t>
            </a:r>
            <a:endParaRPr lang="ru-UA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B8C081-C91F-F836-858E-695A15B274B1}"/>
              </a:ext>
            </a:extLst>
          </p:cNvPr>
          <p:cNvSpPr txBox="1"/>
          <p:nvPr/>
        </p:nvSpPr>
        <p:spPr>
          <a:xfrm>
            <a:off x="750247" y="2876226"/>
            <a:ext cx="167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UA" b="1" dirty="0"/>
              <a:t>Попит* (м.кв.)</a:t>
            </a:r>
          </a:p>
        </p:txBody>
      </p: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9942B909-578A-9903-EEDC-F670BADE67EA}"/>
              </a:ext>
            </a:extLst>
          </p:cNvPr>
          <p:cNvGrpSpPr/>
          <p:nvPr/>
        </p:nvGrpSpPr>
        <p:grpSpPr>
          <a:xfrm>
            <a:off x="6884521" y="2865751"/>
            <a:ext cx="4771740" cy="1221290"/>
            <a:chOff x="6554912" y="2876226"/>
            <a:chExt cx="4771740" cy="122129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3C1CB0A-1C95-9E23-7C5F-5EDC509006E1}"/>
                </a:ext>
              </a:extLst>
            </p:cNvPr>
            <p:cNvSpPr txBox="1"/>
            <p:nvPr/>
          </p:nvSpPr>
          <p:spPr>
            <a:xfrm>
              <a:off x="6554912" y="2876226"/>
              <a:ext cx="21630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UA" b="1" dirty="0"/>
                <a:t>Рівень вакантності*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E27B047-0593-3A8B-6343-175F3468F1E1}"/>
                </a:ext>
              </a:extLst>
            </p:cNvPr>
            <p:cNvSpPr txBox="1"/>
            <p:nvPr/>
          </p:nvSpPr>
          <p:spPr>
            <a:xfrm>
              <a:off x="7354125" y="3325996"/>
              <a:ext cx="5870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UA" b="1" dirty="0"/>
                <a:t>14%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454146C-D51C-69EE-DC01-B0E0901E5341}"/>
                </a:ext>
              </a:extLst>
            </p:cNvPr>
            <p:cNvSpPr txBox="1"/>
            <p:nvPr/>
          </p:nvSpPr>
          <p:spPr>
            <a:xfrm>
              <a:off x="7451856" y="3851295"/>
              <a:ext cx="44755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UA" sz="1000" dirty="0"/>
                <a:t>2021</a:t>
              </a:r>
              <a:endParaRPr lang="ru-UA" sz="105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7E3DEE5-8A75-15D9-2786-01AF1F11CA61}"/>
                </a:ext>
              </a:extLst>
            </p:cNvPr>
            <p:cNvSpPr txBox="1"/>
            <p:nvPr/>
          </p:nvSpPr>
          <p:spPr>
            <a:xfrm>
              <a:off x="8957392" y="3851295"/>
              <a:ext cx="44755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UA" sz="1000" dirty="0"/>
                <a:t>2022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FD9A78E-6289-271B-7894-8FE9F1D77B20}"/>
                </a:ext>
              </a:extLst>
            </p:cNvPr>
            <p:cNvSpPr txBox="1"/>
            <p:nvPr/>
          </p:nvSpPr>
          <p:spPr>
            <a:xfrm>
              <a:off x="8862333" y="3325996"/>
              <a:ext cx="5870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UA" b="1" dirty="0"/>
                <a:t>30%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8CD94E8-1A20-5276-9422-E6A0B9DA17B4}"/>
                </a:ext>
              </a:extLst>
            </p:cNvPr>
            <p:cNvSpPr txBox="1"/>
            <p:nvPr/>
          </p:nvSpPr>
          <p:spPr>
            <a:xfrm>
              <a:off x="10464556" y="3338047"/>
              <a:ext cx="5870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b="1" dirty="0"/>
                <a:t>25</a:t>
              </a:r>
              <a:r>
                <a:rPr lang="ru-UA" b="1" dirty="0"/>
                <a:t>%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2D886FD-5D2F-93C3-B7F6-5897A4747858}"/>
                </a:ext>
              </a:extLst>
            </p:cNvPr>
            <p:cNvSpPr txBox="1"/>
            <p:nvPr/>
          </p:nvSpPr>
          <p:spPr>
            <a:xfrm>
              <a:off x="10518805" y="3838085"/>
              <a:ext cx="46038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UA" sz="1050" dirty="0"/>
                <a:t>2023</a:t>
              </a:r>
            </a:p>
          </p:txBody>
        </p:sp>
        <p:cxnSp>
          <p:nvCxnSpPr>
            <p:cNvPr id="21" name="Прямая со стрелкой 20">
              <a:extLst>
                <a:ext uri="{FF2B5EF4-FFF2-40B4-BE49-F238E27FC236}">
                  <a16:creationId xmlns:a16="http://schemas.microsoft.com/office/drawing/2014/main" id="{7AA0AF88-C097-AFC5-A8CA-C06C47CDEA5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887212" y="3360224"/>
              <a:ext cx="15185" cy="382542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 стрелкой 29">
              <a:extLst>
                <a:ext uri="{FF2B5EF4-FFF2-40B4-BE49-F238E27FC236}">
                  <a16:creationId xmlns:a16="http://schemas.microsoft.com/office/drawing/2014/main" id="{EA103822-5678-0F66-CB66-3C11B723DCD6}"/>
                </a:ext>
              </a:extLst>
            </p:cNvPr>
            <p:cNvCxnSpPr>
              <a:cxnSpLocks/>
            </p:cNvCxnSpPr>
            <p:nvPr/>
          </p:nvCxnSpPr>
          <p:spPr>
            <a:xfrm>
              <a:off x="11326652" y="3360224"/>
              <a:ext cx="0" cy="382542"/>
            </a:xfrm>
            <a:prstGeom prst="straightConnector1">
              <a:avLst/>
            </a:prstGeom>
            <a:ln w="762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26018C7D-FF82-F334-8094-46D22914F4D8}"/>
              </a:ext>
            </a:extLst>
          </p:cNvPr>
          <p:cNvSpPr txBox="1"/>
          <p:nvPr/>
        </p:nvSpPr>
        <p:spPr>
          <a:xfrm>
            <a:off x="7380386" y="5682343"/>
            <a:ext cx="4475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2023</a:t>
            </a:r>
            <a:endParaRPr lang="ru-UA" sz="10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5AF702-94A9-B3C7-FB81-6E07010BD225}"/>
              </a:ext>
            </a:extLst>
          </p:cNvPr>
          <p:cNvSpPr txBox="1"/>
          <p:nvPr/>
        </p:nvSpPr>
        <p:spPr>
          <a:xfrm>
            <a:off x="5831429" y="5690038"/>
            <a:ext cx="4475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2022</a:t>
            </a:r>
            <a:endParaRPr lang="ru-UA" sz="10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F8E8474-372A-9DC2-1B8D-06A7A4DA2789}"/>
              </a:ext>
            </a:extLst>
          </p:cNvPr>
          <p:cNvSpPr txBox="1"/>
          <p:nvPr/>
        </p:nvSpPr>
        <p:spPr>
          <a:xfrm>
            <a:off x="4109613" y="5674649"/>
            <a:ext cx="4732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2021</a:t>
            </a:r>
            <a:endParaRPr lang="ru-UA" sz="105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0DE155B-540D-EA6B-7395-D71C7FEA5C56}"/>
              </a:ext>
            </a:extLst>
          </p:cNvPr>
          <p:cNvSpPr txBox="1"/>
          <p:nvPr/>
        </p:nvSpPr>
        <p:spPr>
          <a:xfrm>
            <a:off x="741136" y="6348132"/>
            <a:ext cx="18133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UA" sz="800" dirty="0"/>
              <a:t>**зміна відносно попереднього року</a:t>
            </a:r>
          </a:p>
          <a:p>
            <a:r>
              <a:rPr lang="ru-UA" sz="800" dirty="0"/>
              <a:t>*Київська область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4CF5E35-3953-45D3-0C29-0287FA26E5B8}"/>
              </a:ext>
            </a:extLst>
          </p:cNvPr>
          <p:cNvSpPr txBox="1"/>
          <p:nvPr/>
        </p:nvSpPr>
        <p:spPr>
          <a:xfrm>
            <a:off x="10874062" y="2201442"/>
            <a:ext cx="4475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UA" sz="1000" dirty="0"/>
              <a:t>2023</a:t>
            </a:r>
            <a:endParaRPr lang="ru-UA" sz="1050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7EE6012-70D3-1F38-3D43-5187BB3196E2}"/>
              </a:ext>
            </a:extLst>
          </p:cNvPr>
          <p:cNvSpPr txBox="1"/>
          <p:nvPr/>
        </p:nvSpPr>
        <p:spPr>
          <a:xfrm>
            <a:off x="9287001" y="2196231"/>
            <a:ext cx="4475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UA" sz="1000" dirty="0"/>
              <a:t>2022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87E5AAA-E1C6-56B7-929A-3C9A1D5CB370}"/>
              </a:ext>
            </a:extLst>
          </p:cNvPr>
          <p:cNvSpPr txBox="1"/>
          <p:nvPr/>
        </p:nvSpPr>
        <p:spPr>
          <a:xfrm>
            <a:off x="7792944" y="2163884"/>
            <a:ext cx="4732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UA" sz="1050" dirty="0"/>
              <a:t>2021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1B56C13-B92C-D8BB-8F61-F48EA24676BE}"/>
              </a:ext>
            </a:extLst>
          </p:cNvPr>
          <p:cNvSpPr txBox="1"/>
          <p:nvPr/>
        </p:nvSpPr>
        <p:spPr>
          <a:xfrm>
            <a:off x="10794165" y="162243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/>
              <a:t>20</a:t>
            </a:r>
            <a:r>
              <a:rPr lang="en-US" b="1" dirty="0"/>
              <a:t>$</a:t>
            </a:r>
            <a:endParaRPr lang="ru-UA" b="1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1071313-9B17-8049-2B57-4449A73DE776}"/>
              </a:ext>
            </a:extLst>
          </p:cNvPr>
          <p:cNvSpPr txBox="1"/>
          <p:nvPr/>
        </p:nvSpPr>
        <p:spPr>
          <a:xfrm>
            <a:off x="9269795" y="1621539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/>
              <a:t>22</a:t>
            </a:r>
            <a:r>
              <a:rPr lang="en-US" b="1" dirty="0"/>
              <a:t>$</a:t>
            </a:r>
            <a:endParaRPr lang="ru-UA" b="1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0343042-6A0C-73AC-5E15-BD59A1918D64}"/>
              </a:ext>
            </a:extLst>
          </p:cNvPr>
          <p:cNvSpPr txBox="1"/>
          <p:nvPr/>
        </p:nvSpPr>
        <p:spPr>
          <a:xfrm>
            <a:off x="7761685" y="1603828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/>
              <a:t>25</a:t>
            </a:r>
            <a:r>
              <a:rPr lang="en-US" b="1" dirty="0"/>
              <a:t>$</a:t>
            </a:r>
            <a:endParaRPr lang="ru-UA" b="1" dirty="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EDECF8B9-22B2-3085-E4E8-ACD880CAB0BB}"/>
              </a:ext>
            </a:extLst>
          </p:cNvPr>
          <p:cNvSpPr txBox="1"/>
          <p:nvPr/>
        </p:nvSpPr>
        <p:spPr>
          <a:xfrm>
            <a:off x="4876180" y="2136398"/>
            <a:ext cx="4475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UA" sz="1000" dirty="0"/>
              <a:t>2023</a:t>
            </a:r>
            <a:endParaRPr lang="ru-UA" sz="1050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FCCE810A-5498-4D41-7464-ED510F68020E}"/>
              </a:ext>
            </a:extLst>
          </p:cNvPr>
          <p:cNvSpPr txBox="1"/>
          <p:nvPr/>
        </p:nvSpPr>
        <p:spPr>
          <a:xfrm>
            <a:off x="3327130" y="2137039"/>
            <a:ext cx="4475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UA" sz="1000" dirty="0"/>
              <a:t>2022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04EC67C8-0AC6-FD6C-9FE4-EFFC573A1F5C}"/>
              </a:ext>
            </a:extLst>
          </p:cNvPr>
          <p:cNvSpPr txBox="1"/>
          <p:nvPr/>
        </p:nvSpPr>
        <p:spPr>
          <a:xfrm>
            <a:off x="1735233" y="2134359"/>
            <a:ext cx="4732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UA" sz="1050" dirty="0"/>
              <a:t>2021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A239114A-E92D-E132-D35D-9B1EC5DA6129}"/>
              </a:ext>
            </a:extLst>
          </p:cNvPr>
          <p:cNvSpPr txBox="1"/>
          <p:nvPr/>
        </p:nvSpPr>
        <p:spPr>
          <a:xfrm>
            <a:off x="4585905" y="1645940"/>
            <a:ext cx="99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UA" b="1" dirty="0"/>
              <a:t> </a:t>
            </a:r>
            <a:r>
              <a:rPr lang="uk-UA" b="1" dirty="0"/>
              <a:t>2,2</a:t>
            </a:r>
            <a:r>
              <a:rPr lang="en-US" b="1" dirty="0"/>
              <a:t> </a:t>
            </a:r>
            <a:r>
              <a:rPr lang="ru-UA" b="1" dirty="0"/>
              <a:t>млн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245A9218-DE51-E5CC-9036-38692AC9D9ED}"/>
              </a:ext>
            </a:extLst>
          </p:cNvPr>
          <p:cNvSpPr txBox="1"/>
          <p:nvPr/>
        </p:nvSpPr>
        <p:spPr>
          <a:xfrm>
            <a:off x="3088283" y="1621539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/>
              <a:t>2,0</a:t>
            </a:r>
            <a:r>
              <a:rPr lang="ru-UA" b="1" dirty="0"/>
              <a:t> млн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37C216C-5D5B-3F31-5930-46B14FC518C6}"/>
              </a:ext>
            </a:extLst>
          </p:cNvPr>
          <p:cNvSpPr txBox="1"/>
          <p:nvPr/>
        </p:nvSpPr>
        <p:spPr>
          <a:xfrm>
            <a:off x="1510478" y="1632467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1,</a:t>
            </a:r>
            <a:r>
              <a:rPr lang="uk-UA" b="1" dirty="0"/>
              <a:t>9</a:t>
            </a:r>
            <a:r>
              <a:rPr lang="ru-UA" b="1" dirty="0"/>
              <a:t> млн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9C062236-C668-B56B-5343-ED5C25352F64}"/>
              </a:ext>
            </a:extLst>
          </p:cNvPr>
          <p:cNvSpPr txBox="1"/>
          <p:nvPr/>
        </p:nvSpPr>
        <p:spPr>
          <a:xfrm>
            <a:off x="4631395" y="3327572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1,</a:t>
            </a:r>
            <a:r>
              <a:rPr lang="uk-UA" b="1" dirty="0"/>
              <a:t>7</a:t>
            </a:r>
            <a:r>
              <a:rPr lang="ru-UA" b="1" dirty="0"/>
              <a:t> млн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F09653B-E552-9B83-7645-63C673FA67F7}"/>
              </a:ext>
            </a:extLst>
          </p:cNvPr>
          <p:cNvSpPr txBox="1"/>
          <p:nvPr/>
        </p:nvSpPr>
        <p:spPr>
          <a:xfrm>
            <a:off x="4876180" y="3816393"/>
            <a:ext cx="4475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UA" sz="1000" dirty="0"/>
              <a:t>2023</a:t>
            </a:r>
            <a:endParaRPr lang="ru-UA" sz="1050" dirty="0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6919D96-13FB-6131-2210-BCBE78D5A01E}"/>
              </a:ext>
            </a:extLst>
          </p:cNvPr>
          <p:cNvSpPr txBox="1"/>
          <p:nvPr/>
        </p:nvSpPr>
        <p:spPr>
          <a:xfrm>
            <a:off x="3324861" y="3849540"/>
            <a:ext cx="4475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UA" sz="1000" dirty="0"/>
              <a:t>2022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E12EDA97-3156-3155-4E23-3FB6A209048A}"/>
              </a:ext>
            </a:extLst>
          </p:cNvPr>
          <p:cNvSpPr txBox="1"/>
          <p:nvPr/>
        </p:nvSpPr>
        <p:spPr>
          <a:xfrm>
            <a:off x="1622146" y="3816393"/>
            <a:ext cx="4732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UA" sz="1050" dirty="0"/>
              <a:t>2021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86F6BBA1-F945-B9EC-A70E-9C0443055F88}"/>
              </a:ext>
            </a:extLst>
          </p:cNvPr>
          <p:cNvSpPr txBox="1"/>
          <p:nvPr/>
        </p:nvSpPr>
        <p:spPr>
          <a:xfrm>
            <a:off x="3088283" y="3315521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1,4</a:t>
            </a:r>
            <a:r>
              <a:rPr lang="ru-UA" b="1" dirty="0"/>
              <a:t> млн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83418987-EB65-01BE-A2A5-5E70275B05E7}"/>
              </a:ext>
            </a:extLst>
          </p:cNvPr>
          <p:cNvSpPr txBox="1"/>
          <p:nvPr/>
        </p:nvSpPr>
        <p:spPr>
          <a:xfrm>
            <a:off x="1506609" y="3327572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1,</a:t>
            </a:r>
            <a:r>
              <a:rPr lang="uk-UA" b="1" dirty="0"/>
              <a:t>6</a:t>
            </a:r>
            <a:r>
              <a:rPr lang="ru-UA" b="1" dirty="0"/>
              <a:t> млн</a:t>
            </a:r>
          </a:p>
        </p:txBody>
      </p:sp>
      <p:cxnSp>
        <p:nvCxnSpPr>
          <p:cNvPr id="102" name="Прямая со стрелкой 101">
            <a:extLst>
              <a:ext uri="{FF2B5EF4-FFF2-40B4-BE49-F238E27FC236}">
                <a16:creationId xmlns:a16="http://schemas.microsoft.com/office/drawing/2014/main" id="{AAA54754-C2DE-4633-12A6-42FCBB2E201E}"/>
              </a:ext>
            </a:extLst>
          </p:cNvPr>
          <p:cNvCxnSpPr>
            <a:cxnSpLocks/>
          </p:cNvCxnSpPr>
          <p:nvPr/>
        </p:nvCxnSpPr>
        <p:spPr>
          <a:xfrm>
            <a:off x="4307856" y="3360415"/>
            <a:ext cx="0" cy="361209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 стрелкой 102">
            <a:extLst>
              <a:ext uri="{FF2B5EF4-FFF2-40B4-BE49-F238E27FC236}">
                <a16:creationId xmlns:a16="http://schemas.microsoft.com/office/drawing/2014/main" id="{1756E6F6-0EC4-9FA6-99EB-3CD209FFEC6D}"/>
              </a:ext>
            </a:extLst>
          </p:cNvPr>
          <p:cNvCxnSpPr>
            <a:cxnSpLocks/>
          </p:cNvCxnSpPr>
          <p:nvPr/>
        </p:nvCxnSpPr>
        <p:spPr>
          <a:xfrm flipV="1">
            <a:off x="5905765" y="3327572"/>
            <a:ext cx="0" cy="361209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 стрелкой 104">
            <a:extLst>
              <a:ext uri="{FF2B5EF4-FFF2-40B4-BE49-F238E27FC236}">
                <a16:creationId xmlns:a16="http://schemas.microsoft.com/office/drawing/2014/main" id="{217C3A99-5E1D-9920-39AD-98C8E0E64ACF}"/>
              </a:ext>
            </a:extLst>
          </p:cNvPr>
          <p:cNvCxnSpPr>
            <a:cxnSpLocks/>
          </p:cNvCxnSpPr>
          <p:nvPr/>
        </p:nvCxnSpPr>
        <p:spPr>
          <a:xfrm flipV="1">
            <a:off x="2650731" y="1639333"/>
            <a:ext cx="0" cy="361209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 стрелкой 105">
            <a:extLst>
              <a:ext uri="{FF2B5EF4-FFF2-40B4-BE49-F238E27FC236}">
                <a16:creationId xmlns:a16="http://schemas.microsoft.com/office/drawing/2014/main" id="{5037F4BA-FBE7-8CCA-FAA0-D2174A6A0AAB}"/>
              </a:ext>
            </a:extLst>
          </p:cNvPr>
          <p:cNvCxnSpPr>
            <a:cxnSpLocks/>
          </p:cNvCxnSpPr>
          <p:nvPr/>
        </p:nvCxnSpPr>
        <p:spPr>
          <a:xfrm flipV="1">
            <a:off x="4307870" y="1632467"/>
            <a:ext cx="0" cy="361209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я со стрелкой 106">
            <a:extLst>
              <a:ext uri="{FF2B5EF4-FFF2-40B4-BE49-F238E27FC236}">
                <a16:creationId xmlns:a16="http://schemas.microsoft.com/office/drawing/2014/main" id="{76676B40-437E-3E12-EF17-4F449E583B1E}"/>
              </a:ext>
            </a:extLst>
          </p:cNvPr>
          <p:cNvCxnSpPr>
            <a:cxnSpLocks/>
          </p:cNvCxnSpPr>
          <p:nvPr/>
        </p:nvCxnSpPr>
        <p:spPr>
          <a:xfrm flipV="1">
            <a:off x="5921035" y="1639333"/>
            <a:ext cx="0" cy="361209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 стрелкой 107">
            <a:extLst>
              <a:ext uri="{FF2B5EF4-FFF2-40B4-BE49-F238E27FC236}">
                <a16:creationId xmlns:a16="http://schemas.microsoft.com/office/drawing/2014/main" id="{72CC837D-D8B6-0EE6-A5B1-BE36B0F74860}"/>
              </a:ext>
            </a:extLst>
          </p:cNvPr>
          <p:cNvCxnSpPr>
            <a:cxnSpLocks/>
          </p:cNvCxnSpPr>
          <p:nvPr/>
        </p:nvCxnSpPr>
        <p:spPr>
          <a:xfrm flipH="1" flipV="1">
            <a:off x="8621221" y="1649114"/>
            <a:ext cx="15185" cy="38254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 стрелкой 108">
            <a:extLst>
              <a:ext uri="{FF2B5EF4-FFF2-40B4-BE49-F238E27FC236}">
                <a16:creationId xmlns:a16="http://schemas.microsoft.com/office/drawing/2014/main" id="{1CC4D224-952E-0E32-186F-0BF6FA6A203B}"/>
              </a:ext>
            </a:extLst>
          </p:cNvPr>
          <p:cNvCxnSpPr>
            <a:cxnSpLocks/>
          </p:cNvCxnSpPr>
          <p:nvPr/>
        </p:nvCxnSpPr>
        <p:spPr>
          <a:xfrm>
            <a:off x="10232006" y="1632730"/>
            <a:ext cx="13631" cy="382542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DD82FC6E-E797-0A2C-FFE2-55A27C503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079" y="1449391"/>
            <a:ext cx="584200" cy="869950"/>
          </a:xfrm>
          <a:prstGeom prst="rect">
            <a:avLst/>
          </a:prstGeom>
        </p:spPr>
      </p:pic>
      <p:pic>
        <p:nvPicPr>
          <p:cNvPr id="119" name="Рисунок 118">
            <a:extLst>
              <a:ext uri="{FF2B5EF4-FFF2-40B4-BE49-F238E27FC236}">
                <a16:creationId xmlns:a16="http://schemas.microsoft.com/office/drawing/2014/main" id="{47B0F1CA-19B4-A966-D75C-E206EB429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133" y="3299566"/>
            <a:ext cx="763048" cy="763048"/>
          </a:xfrm>
          <a:prstGeom prst="rect">
            <a:avLst/>
          </a:prstGeom>
        </p:spPr>
      </p:pic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E8E3BA57-9917-353F-2D56-C7FCF60414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669" y="1494469"/>
            <a:ext cx="893384" cy="693798"/>
          </a:xfrm>
          <a:prstGeom prst="rect">
            <a:avLst/>
          </a:prstGeom>
        </p:spPr>
      </p:pic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5901FF14-27D7-AFDB-84B6-D41EAF3F9F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2048" y="3249643"/>
            <a:ext cx="817367" cy="817367"/>
          </a:xfrm>
          <a:prstGeom prst="rect">
            <a:avLst/>
          </a:prstGeom>
        </p:spPr>
      </p:pic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B0BAA19B-6401-4382-6773-B95A708CCB67}"/>
              </a:ext>
            </a:extLst>
          </p:cNvPr>
          <p:cNvCxnSpPr>
            <a:cxnSpLocks/>
          </p:cNvCxnSpPr>
          <p:nvPr/>
        </p:nvCxnSpPr>
        <p:spPr>
          <a:xfrm>
            <a:off x="11656261" y="1621539"/>
            <a:ext cx="0" cy="382542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81EF03D4-BACD-9BE0-6C2F-153D33F32158}"/>
              </a:ext>
            </a:extLst>
          </p:cNvPr>
          <p:cNvCxnSpPr>
            <a:cxnSpLocks/>
          </p:cNvCxnSpPr>
          <p:nvPr/>
        </p:nvCxnSpPr>
        <p:spPr>
          <a:xfrm flipH="1" flipV="1">
            <a:off x="8662827" y="3365224"/>
            <a:ext cx="15185" cy="38254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4F22CB9B-03EE-93E9-864E-5D9C6710D4A3}"/>
              </a:ext>
            </a:extLst>
          </p:cNvPr>
          <p:cNvCxnSpPr>
            <a:cxnSpLocks/>
          </p:cNvCxnSpPr>
          <p:nvPr/>
        </p:nvCxnSpPr>
        <p:spPr>
          <a:xfrm flipV="1">
            <a:off x="2678701" y="3315521"/>
            <a:ext cx="0" cy="361209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B46C674-91C3-BE24-4DE4-AAD42921410D}"/>
              </a:ext>
            </a:extLst>
          </p:cNvPr>
          <p:cNvSpPr txBox="1"/>
          <p:nvPr/>
        </p:nvSpPr>
        <p:spPr>
          <a:xfrm>
            <a:off x="7018552" y="5155161"/>
            <a:ext cx="1242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UA" b="1" dirty="0"/>
              <a:t>6,7 млрд </a:t>
            </a:r>
            <a:r>
              <a:rPr lang="en-US" b="1" dirty="0"/>
              <a:t>$</a:t>
            </a:r>
            <a:endParaRPr lang="ru-UA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AC4EA61-7175-FB26-5938-5A1AFB4D2552}"/>
              </a:ext>
            </a:extLst>
          </p:cNvPr>
          <p:cNvSpPr txBox="1"/>
          <p:nvPr/>
        </p:nvSpPr>
        <p:spPr>
          <a:xfrm>
            <a:off x="5428346" y="5181515"/>
            <a:ext cx="1242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7,3 </a:t>
            </a:r>
            <a:r>
              <a:rPr lang="uk-UA" b="1" dirty="0"/>
              <a:t>млрд </a:t>
            </a:r>
            <a:r>
              <a:rPr lang="en-US" b="1" dirty="0"/>
              <a:t>$</a:t>
            </a:r>
            <a:endParaRPr lang="ru-UA" b="1" dirty="0"/>
          </a:p>
        </p:txBody>
      </p: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5D9EB779-06CB-4DA6-479E-E3B3C999E526}"/>
              </a:ext>
            </a:extLst>
          </p:cNvPr>
          <p:cNvCxnSpPr>
            <a:cxnSpLocks/>
          </p:cNvCxnSpPr>
          <p:nvPr/>
        </p:nvCxnSpPr>
        <p:spPr>
          <a:xfrm>
            <a:off x="8427603" y="5163284"/>
            <a:ext cx="0" cy="361209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8D6E458-FD14-996A-6B12-DBDC5423C94D}"/>
              </a:ext>
            </a:extLst>
          </p:cNvPr>
          <p:cNvSpPr txBox="1"/>
          <p:nvPr/>
        </p:nvSpPr>
        <p:spPr>
          <a:xfrm>
            <a:off x="3824836" y="5181515"/>
            <a:ext cx="1242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6,8</a:t>
            </a:r>
            <a:r>
              <a:rPr lang="uk-UA" b="1" dirty="0"/>
              <a:t> млрд </a:t>
            </a:r>
            <a:r>
              <a:rPr lang="en-US" b="1" dirty="0"/>
              <a:t>$</a:t>
            </a:r>
            <a:endParaRPr lang="ru-UA" b="1" dirty="0"/>
          </a:p>
        </p:txBody>
      </p: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DF64F255-E47A-506C-D809-CF5D2D2A239C}"/>
              </a:ext>
            </a:extLst>
          </p:cNvPr>
          <p:cNvCxnSpPr>
            <a:cxnSpLocks/>
          </p:cNvCxnSpPr>
          <p:nvPr/>
        </p:nvCxnSpPr>
        <p:spPr>
          <a:xfrm flipV="1">
            <a:off x="5185269" y="5169460"/>
            <a:ext cx="0" cy="361209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DFF1FBBA-BC3A-ED75-9FF1-4E9FFBBFF4F8}"/>
              </a:ext>
            </a:extLst>
          </p:cNvPr>
          <p:cNvCxnSpPr>
            <a:cxnSpLocks/>
          </p:cNvCxnSpPr>
          <p:nvPr/>
        </p:nvCxnSpPr>
        <p:spPr>
          <a:xfrm flipV="1">
            <a:off x="6815981" y="5169459"/>
            <a:ext cx="0" cy="361209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46FADF1F-CAAE-7E14-4A8C-24C8D28341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5288" y="5074274"/>
            <a:ext cx="760031" cy="53110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9C1B846-E7C1-AE32-8A18-D0D787F8312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38011" b="35350"/>
          <a:stretch/>
        </p:blipFill>
        <p:spPr>
          <a:xfrm>
            <a:off x="9362886" y="6049797"/>
            <a:ext cx="2864438" cy="76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770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62A3D75-5ABA-CEA9-564E-FA5E4E2C70BB}"/>
              </a:ext>
            </a:extLst>
          </p:cNvPr>
          <p:cNvSpPr/>
          <p:nvPr/>
        </p:nvSpPr>
        <p:spPr>
          <a:xfrm>
            <a:off x="439994" y="235317"/>
            <a:ext cx="9866773" cy="75578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dirty="0"/>
              <a:t>Пропозиція та попит</a:t>
            </a:r>
            <a:endParaRPr lang="ru-UA" sz="4400" dirty="0"/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35994C08-6C51-1885-E109-E2267AA78F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35136"/>
              </p:ext>
            </p:extLst>
          </p:nvPr>
        </p:nvGraphicFramePr>
        <p:xfrm>
          <a:off x="439994" y="1204643"/>
          <a:ext cx="4572000" cy="3478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D0C15934-5C42-2641-9DB0-28F39F50B2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0583341"/>
              </p:ext>
            </p:extLst>
          </p:nvPr>
        </p:nvGraphicFramePr>
        <p:xfrm>
          <a:off x="5140411" y="1204643"/>
          <a:ext cx="6735369" cy="37771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273D4D3-474C-0E90-294D-349C5649B631}"/>
              </a:ext>
            </a:extLst>
          </p:cNvPr>
          <p:cNvSpPr txBox="1"/>
          <p:nvPr/>
        </p:nvSpPr>
        <p:spPr>
          <a:xfrm>
            <a:off x="439994" y="4981791"/>
            <a:ext cx="111705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</a:t>
            </a:r>
            <a:r>
              <a:rPr lang="ru-UA" dirty="0"/>
              <a:t>инок офісної нерухомості стабілізувався в 2023 році. </a:t>
            </a:r>
            <a:r>
              <a:rPr lang="ru-RU" dirty="0"/>
              <a:t>П</a:t>
            </a:r>
            <a:r>
              <a:rPr lang="ru-UA" dirty="0"/>
              <a:t>оступово зріс попит на офісні приміщення</a:t>
            </a:r>
            <a:r>
              <a:rPr lang="en-US" dirty="0"/>
              <a:t>. </a:t>
            </a:r>
            <a:r>
              <a:rPr lang="uk-UA" dirty="0"/>
              <a:t>Компанії поступово відновлюють роботу в офісах, в основному це компанії ІТ сфери. В перспективі тенденція зростання попиту на БЦ класу А буде збільшуватися через зниження цін. Іншим позитивним фактором є те що</a:t>
            </a:r>
            <a:r>
              <a:rPr lang="ru-UA" dirty="0"/>
              <a:t> девелопери відновили роботу на своїх обʼєктах, тому за 2023 рік було введенно в експлуатацію кілька великих проектів, а на 2024 анонсовано ще.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6997D60-A9AA-E725-9E2F-9EA459EAA0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8011" b="35350"/>
          <a:stretch/>
        </p:blipFill>
        <p:spPr>
          <a:xfrm>
            <a:off x="9362886" y="6049797"/>
            <a:ext cx="2864438" cy="76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057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12E7A19A-8CA6-9518-2C4E-CA5DB9ABDE0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7260889"/>
              </p:ext>
            </p:extLst>
          </p:nvPr>
        </p:nvGraphicFramePr>
        <p:xfrm>
          <a:off x="439994" y="1945203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54D10E5-A341-1CD7-1333-E3545CBD7A6A}"/>
              </a:ext>
            </a:extLst>
          </p:cNvPr>
          <p:cNvSpPr/>
          <p:nvPr/>
        </p:nvSpPr>
        <p:spPr>
          <a:xfrm>
            <a:off x="439994" y="235317"/>
            <a:ext cx="9866773" cy="75578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dirty="0"/>
              <a:t>Пропозиція та попит</a:t>
            </a:r>
            <a:endParaRPr lang="ru-UA" sz="4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272041-188F-8F17-FD14-AC968978A33C}"/>
              </a:ext>
            </a:extLst>
          </p:cNvPr>
          <p:cNvSpPr txBox="1"/>
          <p:nvPr/>
        </p:nvSpPr>
        <p:spPr>
          <a:xfrm>
            <a:off x="5276336" y="1850400"/>
            <a:ext cx="647567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ru-UA" dirty="0"/>
              <a:t>Найбільшу частку орендарів займає ІТ сфера, вона відіграє дуже важливу роль для економіки України і на сьогоднішні день багато громад планують запуск техно парків з основним фокусом на ІТ індустрію.</a:t>
            </a:r>
          </a:p>
          <a:p>
            <a:pPr>
              <a:spcBef>
                <a:spcPts val="1200"/>
              </a:spcBef>
            </a:pPr>
            <a:r>
              <a:rPr lang="ru-UA" dirty="0"/>
              <a:t>Динаміка наданих ІТ послуг Україною продемонструвала суттєве зростання за 2020-2022 році. Це повязано із активним розвитком та популяризацією цього напрямку в Україні (навчальні курси, високі заробітні плати, масові скорочення через пандемію, можливість працювати віддалено, контракти з іноземними компаніями…). В 2023 руці цей напрямок зазнав невеликого скорочення, що можливо повʼязати із відтоком спеціалістів закордон починаючи з 2022 року та переносом свої офісів в інші країни разом із співробітниками.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93CBC3-E2F6-5BB0-8263-0EDE09E80F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8011" b="35350"/>
          <a:stretch/>
        </p:blipFill>
        <p:spPr>
          <a:xfrm>
            <a:off x="9362886" y="6049797"/>
            <a:ext cx="2864438" cy="76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247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BDA623A5-3876-80DD-CEA8-F85C18FAF2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7132217"/>
              </p:ext>
            </p:extLst>
          </p:nvPr>
        </p:nvGraphicFramePr>
        <p:xfrm>
          <a:off x="615778" y="104670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5BCCE89-143C-EC27-14AE-DFF893AEEBF4}"/>
              </a:ext>
            </a:extLst>
          </p:cNvPr>
          <p:cNvSpPr/>
          <p:nvPr/>
        </p:nvSpPr>
        <p:spPr>
          <a:xfrm>
            <a:off x="439994" y="235317"/>
            <a:ext cx="9866773" cy="75578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UA" sz="4400" dirty="0"/>
              <a:t>Вакантність та рівень цін</a:t>
            </a: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DEFC8BEA-8945-B3CF-F3DC-549DA337552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3333995"/>
              </p:ext>
            </p:extLst>
          </p:nvPr>
        </p:nvGraphicFramePr>
        <p:xfrm>
          <a:off x="615778" y="3879483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4A92BC9-9AC3-4DC2-3FEB-2AB83124900F}"/>
              </a:ext>
            </a:extLst>
          </p:cNvPr>
          <p:cNvSpPr txBox="1"/>
          <p:nvPr/>
        </p:nvSpPr>
        <p:spPr>
          <a:xfrm>
            <a:off x="5373380" y="1540381"/>
            <a:ext cx="6512012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ru-UA" dirty="0"/>
              <a:t>Рівень вакантності знаходився на досить високому рівні ще з 2020 роком, що повʼязується із трендом на віддалений та гібридний формат роботи. У 2022 році через війну, відтік компаній на захід, постійні ракетні обстріли та блекаути, ця тенденція суттєво посилилася. Компанії адаптувалися до нових вимог ринку та не планують повертатися повноцінно в офісний формат. Проте в цілому попит на приміщення збільшується, особливо на якісні, це повʼязано із тим фактором що за ціну оренди в 2020-2021 році можливо орендувати приміщення класом вище. </a:t>
            </a:r>
          </a:p>
          <a:p>
            <a:pPr>
              <a:spcBef>
                <a:spcPts val="1200"/>
              </a:spcBef>
            </a:pPr>
            <a:r>
              <a:rPr lang="ru-UA" dirty="0"/>
              <a:t>Очікується продовження зниження прайм ставки в доларовому вираженні. Це повʼязо із девальвацією гривні відносно долара, зростання комунальних платежів та високим рівнем вакантності на ринку в цілому. Зниження буде продовжитися до значень рівня вакантності в 15% при умові стабільного курсу та суттєвих «стресів» для економіки країни.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B2A7330-1254-8700-44DE-D0E4FBFB1B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8011" b="35350"/>
          <a:stretch/>
        </p:blipFill>
        <p:spPr>
          <a:xfrm>
            <a:off x="9362886" y="6049797"/>
            <a:ext cx="2864438" cy="76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808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87437CC-7E5B-78D1-AD1A-5F2B72492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5770" y="1117869"/>
            <a:ext cx="4670998" cy="2603198"/>
          </a:xfrm>
          <a:prstGeom prst="rect">
            <a:avLst/>
          </a:prstGeom>
        </p:spPr>
      </p:pic>
      <p:pic>
        <p:nvPicPr>
          <p:cNvPr id="3080" name="Picture 8" descr="Twelve - фото 2">
            <a:extLst>
              <a:ext uri="{FF2B5EF4-FFF2-40B4-BE49-F238E27FC236}">
                <a16:creationId xmlns:a16="http://schemas.microsoft.com/office/drawing/2014/main" id="{FF50922C-9408-8C99-381D-7A978B04C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92" y="1125021"/>
            <a:ext cx="5195777" cy="263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UNIT.City — Википедия">
            <a:extLst>
              <a:ext uri="{FF2B5EF4-FFF2-40B4-BE49-F238E27FC236}">
                <a16:creationId xmlns:a16="http://schemas.microsoft.com/office/drawing/2014/main" id="{F1BFF93A-A897-B880-4024-43712B6C0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716" y="3762373"/>
            <a:ext cx="5195777" cy="3103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B5C0B2E-56F2-49A4-0F85-7166D93580F8}"/>
              </a:ext>
            </a:extLst>
          </p:cNvPr>
          <p:cNvSpPr/>
          <p:nvPr/>
        </p:nvSpPr>
        <p:spPr>
          <a:xfrm>
            <a:off x="439994" y="235317"/>
            <a:ext cx="9866773" cy="75578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UA" sz="4000" dirty="0"/>
              <a:t>Введені в експлуатацію обʼєкти в 2023 році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9FE1B1F-F272-05DC-4DB4-6D87076AFD39}"/>
              </a:ext>
            </a:extLst>
          </p:cNvPr>
          <p:cNvSpPr/>
          <p:nvPr/>
        </p:nvSpPr>
        <p:spPr>
          <a:xfrm>
            <a:off x="2896717" y="3214532"/>
            <a:ext cx="2739051" cy="534359"/>
          </a:xfrm>
          <a:prstGeom prst="rect">
            <a:avLst/>
          </a:prstGeom>
          <a:solidFill>
            <a:schemeClr val="bg1">
              <a:alpha val="4943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b="0" i="0" u="none" strike="noStrike" dirty="0">
                <a:solidFill>
                  <a:srgbClr val="1C1C1C"/>
                </a:solidFill>
                <a:effectLst/>
                <a:latin typeface="Manrope"/>
              </a:rPr>
              <a:t>БЦ </a:t>
            </a:r>
            <a:r>
              <a:rPr lang="en" b="0" i="0" u="none" strike="noStrike" dirty="0">
                <a:solidFill>
                  <a:srgbClr val="1C1C1C"/>
                </a:solidFill>
                <a:effectLst/>
                <a:latin typeface="Manrope"/>
              </a:rPr>
              <a:t>Twelve</a:t>
            </a:r>
            <a:endParaRPr lang="uk-UA" dirty="0">
              <a:solidFill>
                <a:srgbClr val="1C1C1C"/>
              </a:solidFill>
              <a:latin typeface="Manrope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C1C1C"/>
                </a:solidFill>
                <a:latin typeface="Manrope"/>
              </a:rPr>
              <a:t>GLA - </a:t>
            </a:r>
            <a:r>
              <a:rPr lang="ru-RU" b="0" i="0" u="none" strike="noStrike" dirty="0">
                <a:solidFill>
                  <a:srgbClr val="1C1C1C"/>
                </a:solidFill>
                <a:effectLst/>
                <a:latin typeface="Manrope"/>
              </a:rPr>
              <a:t>13,3 тис. кв. м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CE5DEB8-29CA-3B59-322C-ECC70F9408B7}"/>
              </a:ext>
            </a:extLst>
          </p:cNvPr>
          <p:cNvSpPr/>
          <p:nvPr/>
        </p:nvSpPr>
        <p:spPr>
          <a:xfrm>
            <a:off x="4266243" y="3713915"/>
            <a:ext cx="2739051" cy="534359"/>
          </a:xfrm>
          <a:prstGeom prst="rect">
            <a:avLst/>
          </a:prstGeom>
          <a:solidFill>
            <a:schemeClr val="bg1">
              <a:alpha val="4943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" b="0" i="0" u="none" strike="noStrike" dirty="0" err="1">
                <a:solidFill>
                  <a:srgbClr val="1C1C1C"/>
                </a:solidFill>
                <a:effectLst/>
                <a:latin typeface="Manrope"/>
              </a:rPr>
              <a:t>Unit.City</a:t>
            </a:r>
            <a:r>
              <a:rPr lang="en" b="0" i="0" u="none" strike="noStrike" dirty="0">
                <a:solidFill>
                  <a:srgbClr val="1C1C1C"/>
                </a:solidFill>
                <a:effectLst/>
                <a:latin typeface="Manrope"/>
              </a:rPr>
              <a:t> B4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dirty="0">
                <a:solidFill>
                  <a:srgbClr val="1C1C1C"/>
                </a:solidFill>
                <a:latin typeface="Manrope"/>
              </a:rPr>
              <a:t>GLA </a:t>
            </a:r>
            <a:r>
              <a:rPr lang="en-US" dirty="0">
                <a:solidFill>
                  <a:srgbClr val="1C1C1C"/>
                </a:solidFill>
                <a:latin typeface="Manrope"/>
              </a:rPr>
              <a:t>- </a:t>
            </a:r>
            <a:r>
              <a:rPr lang="ru-RU" b="0" i="0" u="none" strike="noStrike" dirty="0">
                <a:solidFill>
                  <a:srgbClr val="1C1C1C"/>
                </a:solidFill>
                <a:effectLst/>
                <a:latin typeface="Manrope"/>
              </a:rPr>
              <a:t>13,2 тис. кв. м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5B16FFB-FC4B-A900-CAEA-E7F829AAA897}"/>
              </a:ext>
            </a:extLst>
          </p:cNvPr>
          <p:cNvSpPr/>
          <p:nvPr/>
        </p:nvSpPr>
        <p:spPr>
          <a:xfrm>
            <a:off x="5635768" y="3214532"/>
            <a:ext cx="3091528" cy="523108"/>
          </a:xfrm>
          <a:prstGeom prst="rect">
            <a:avLst/>
          </a:prstGeom>
          <a:solidFill>
            <a:schemeClr val="bg1">
              <a:alpha val="4943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" b="0" i="0" u="none" strike="noStrike" dirty="0" err="1">
                <a:solidFill>
                  <a:srgbClr val="1C1C1C"/>
                </a:solidFill>
                <a:effectLst/>
                <a:latin typeface="Manrope"/>
              </a:rPr>
              <a:t>GRADIENT.Business</a:t>
            </a:r>
            <a:r>
              <a:rPr lang="en" b="0" i="0" u="none" strike="noStrike" dirty="0">
                <a:solidFill>
                  <a:srgbClr val="1C1C1C"/>
                </a:solidFill>
                <a:effectLst/>
                <a:latin typeface="Manrope"/>
              </a:rPr>
              <a:t> Center,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dirty="0">
                <a:solidFill>
                  <a:srgbClr val="1C1C1C"/>
                </a:solidFill>
                <a:latin typeface="Manrope"/>
              </a:rPr>
              <a:t>GLA </a:t>
            </a:r>
            <a:r>
              <a:rPr lang="en-US" dirty="0">
                <a:solidFill>
                  <a:srgbClr val="1C1C1C"/>
                </a:solidFill>
                <a:latin typeface="Manrope"/>
              </a:rPr>
              <a:t>- </a:t>
            </a:r>
            <a:r>
              <a:rPr lang="ru-RU" b="0" i="0" u="none" strike="noStrike" dirty="0">
                <a:solidFill>
                  <a:srgbClr val="1C1C1C"/>
                </a:solidFill>
                <a:effectLst/>
                <a:latin typeface="Manrope"/>
              </a:rPr>
              <a:t>20 тис. кв. м</a:t>
            </a:r>
            <a:endParaRPr lang="ru-UA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2AC6B62-279E-734A-8711-ED96405F4A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38011" b="35350"/>
          <a:stretch/>
        </p:blipFill>
        <p:spPr>
          <a:xfrm>
            <a:off x="9362886" y="6049797"/>
            <a:ext cx="2864438" cy="76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01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9D68CF1-AC4E-4968-E263-2E7078004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308" y="3879732"/>
            <a:ext cx="5358834" cy="2996523"/>
          </a:xfrm>
          <a:prstGeom prst="rect">
            <a:avLst/>
          </a:prstGeom>
        </p:spPr>
      </p:pic>
      <p:pic>
        <p:nvPicPr>
          <p:cNvPr id="2056" name="Picture 8" descr="Фото">
            <a:extLst>
              <a:ext uri="{FF2B5EF4-FFF2-40B4-BE49-F238E27FC236}">
                <a16:creationId xmlns:a16="http://schemas.microsoft.com/office/drawing/2014/main" id="{FE43770D-D978-3F5F-CF1D-B9E25AD16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140" y="1249656"/>
            <a:ext cx="5358834" cy="264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4BFD287-AB2E-0DA0-2553-4BB422615D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3214" y="3870682"/>
            <a:ext cx="5369759" cy="3005573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97BD6145-DA09-46F3-2007-2513292A5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08" y="1249656"/>
            <a:ext cx="5358835" cy="263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A3EC631-6BF5-F2DA-C613-4769857EEB6B}"/>
              </a:ext>
            </a:extLst>
          </p:cNvPr>
          <p:cNvSpPr/>
          <p:nvPr/>
        </p:nvSpPr>
        <p:spPr>
          <a:xfrm>
            <a:off x="5872286" y="3862274"/>
            <a:ext cx="2739051" cy="534359"/>
          </a:xfrm>
          <a:prstGeom prst="rect">
            <a:avLst/>
          </a:prstGeom>
          <a:solidFill>
            <a:schemeClr val="bg1">
              <a:alpha val="4943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0" i="0" u="none" strike="noStrike" dirty="0">
                <a:solidFill>
                  <a:srgbClr val="000000"/>
                </a:solidFill>
                <a:effectLst/>
              </a:rPr>
              <a:t>БФК </a:t>
            </a:r>
            <a:r>
              <a:rPr lang="en" b="0" i="0" u="none" strike="noStrike" dirty="0">
                <a:solidFill>
                  <a:srgbClr val="000000"/>
                </a:solidFill>
                <a:effectLst/>
              </a:rPr>
              <a:t>Metropole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dirty="0">
                <a:solidFill>
                  <a:srgbClr val="000000"/>
                </a:solidFill>
              </a:rPr>
              <a:t>GLA – 18 </a:t>
            </a:r>
            <a:r>
              <a:rPr lang="ru-RU" b="0" i="0" u="none" strike="noStrike" dirty="0">
                <a:solidFill>
                  <a:srgbClr val="1C1C1C"/>
                </a:solidFill>
                <a:effectLst/>
              </a:rPr>
              <a:t>тис. кв. м</a:t>
            </a:r>
            <a:endParaRPr lang="ru-UA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08E5F16-35DA-6AEE-295F-E560AF7387A9}"/>
              </a:ext>
            </a:extLst>
          </p:cNvPr>
          <p:cNvSpPr/>
          <p:nvPr/>
        </p:nvSpPr>
        <p:spPr>
          <a:xfrm>
            <a:off x="3144162" y="3355306"/>
            <a:ext cx="2739051" cy="534359"/>
          </a:xfrm>
          <a:prstGeom prst="rect">
            <a:avLst/>
          </a:prstGeom>
          <a:solidFill>
            <a:schemeClr val="bg1">
              <a:alpha val="4943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</a:rPr>
              <a:t>БЦ</a:t>
            </a:r>
            <a:r>
              <a:rPr lang="ru-RU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" b="0" i="0" u="none" strike="noStrike" dirty="0">
                <a:solidFill>
                  <a:srgbClr val="000000"/>
                </a:solidFill>
                <a:effectLst/>
              </a:rPr>
              <a:t>Capital Towers</a:t>
            </a:r>
            <a:endParaRPr lang="uk-UA" b="0" i="0" u="none" strike="noStrike" dirty="0">
              <a:solidFill>
                <a:srgbClr val="000000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dirty="0">
                <a:solidFill>
                  <a:srgbClr val="000000"/>
                </a:solidFill>
              </a:rPr>
              <a:t>GLA – 48, 6 </a:t>
            </a:r>
            <a:r>
              <a:rPr lang="ru-RU" b="0" i="0" u="none" strike="noStrike" dirty="0">
                <a:solidFill>
                  <a:srgbClr val="1C1C1C"/>
                </a:solidFill>
                <a:effectLst/>
              </a:rPr>
              <a:t>тис. кв. м</a:t>
            </a:r>
            <a:endParaRPr lang="ru-UA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9398EB6-35A7-7AC3-ABFD-B5CEA6CEEC0A}"/>
              </a:ext>
            </a:extLst>
          </p:cNvPr>
          <p:cNvSpPr/>
          <p:nvPr/>
        </p:nvSpPr>
        <p:spPr>
          <a:xfrm>
            <a:off x="3133235" y="3870682"/>
            <a:ext cx="2739051" cy="534359"/>
          </a:xfrm>
          <a:prstGeom prst="rect">
            <a:avLst/>
          </a:prstGeom>
          <a:solidFill>
            <a:schemeClr val="bg1">
              <a:alpha val="4943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0" i="0" u="none" strike="noStrike" dirty="0">
                <a:solidFill>
                  <a:srgbClr val="000000"/>
                </a:solidFill>
                <a:effectLst/>
              </a:rPr>
              <a:t>три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</a:rPr>
              <a:t>кампуси</a:t>
            </a:r>
            <a:r>
              <a:rPr lang="ru-RU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" b="0" i="0" u="none" strike="noStrike" dirty="0">
                <a:solidFill>
                  <a:srgbClr val="000000"/>
                </a:solidFill>
                <a:effectLst/>
              </a:rPr>
              <a:t>UNIT. 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dirty="0">
                <a:solidFill>
                  <a:srgbClr val="000000"/>
                </a:solidFill>
              </a:rPr>
              <a:t>GLA – 30,4 </a:t>
            </a:r>
            <a:r>
              <a:rPr lang="ru-RU" b="0" i="0" u="none" strike="noStrike" dirty="0">
                <a:solidFill>
                  <a:srgbClr val="1C1C1C"/>
                </a:solidFill>
                <a:effectLst/>
              </a:rPr>
              <a:t>тис. кв. м</a:t>
            </a:r>
            <a:endParaRPr lang="ru-UA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0F630DE-A181-68D7-3B6A-2E4C16B27E33}"/>
              </a:ext>
            </a:extLst>
          </p:cNvPr>
          <p:cNvSpPr/>
          <p:nvPr/>
        </p:nvSpPr>
        <p:spPr>
          <a:xfrm>
            <a:off x="5872286" y="3363714"/>
            <a:ext cx="2739051" cy="534359"/>
          </a:xfrm>
          <a:prstGeom prst="rect">
            <a:avLst/>
          </a:prstGeom>
          <a:solidFill>
            <a:schemeClr val="bg1">
              <a:alpha val="4943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>
                <a:solidFill>
                  <a:srgbClr val="000000"/>
                </a:solidFill>
              </a:rPr>
              <a:t>Б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</a:rPr>
              <a:t>ізнес</a:t>
            </a:r>
            <a:r>
              <a:rPr lang="ru-RU" b="0" i="0" u="none" strike="noStrike" dirty="0">
                <a:solidFill>
                  <a:srgbClr val="000000"/>
                </a:solidFill>
                <a:effectLst/>
              </a:rPr>
              <a:t>-парк </a:t>
            </a:r>
            <a:r>
              <a:rPr lang="en" b="0" i="0" u="none" strike="noStrike" dirty="0">
                <a:solidFill>
                  <a:srgbClr val="000000"/>
                </a:solidFill>
                <a:effectLst/>
              </a:rPr>
              <a:t>NUVO</a:t>
            </a:r>
            <a:endParaRPr lang="uk-UA" b="0" i="0" u="none" strike="noStrike" dirty="0">
              <a:solidFill>
                <a:srgbClr val="000000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dirty="0">
                <a:solidFill>
                  <a:srgbClr val="000000"/>
                </a:solidFill>
              </a:rPr>
              <a:t>GLA – 47, 3 </a:t>
            </a:r>
            <a:r>
              <a:rPr lang="ru-RU" b="0" i="0" u="none" strike="noStrike" dirty="0">
                <a:solidFill>
                  <a:srgbClr val="1C1C1C"/>
                </a:solidFill>
                <a:effectLst/>
              </a:rPr>
              <a:t>тис. кв. м</a:t>
            </a:r>
            <a:endParaRPr lang="ru-UA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C7D3EE8-59A1-473F-4F5E-A96F8B2DBCF2}"/>
              </a:ext>
            </a:extLst>
          </p:cNvPr>
          <p:cNvSpPr/>
          <p:nvPr/>
        </p:nvSpPr>
        <p:spPr>
          <a:xfrm>
            <a:off x="439994" y="235317"/>
            <a:ext cx="9866773" cy="75578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/>
              <a:t>Анонсовані проекти</a:t>
            </a:r>
            <a:endParaRPr lang="ru-UA" sz="4000" dirty="0"/>
          </a:p>
        </p:txBody>
      </p:sp>
    </p:spTree>
    <p:extLst>
      <p:ext uri="{BB962C8B-B14F-4D97-AF65-F5344CB8AC3E}">
        <p14:creationId xmlns:p14="http://schemas.microsoft.com/office/powerpoint/2010/main" val="3124135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41C335E-3808-5148-C3BC-A3CE5FD851C7}"/>
              </a:ext>
            </a:extLst>
          </p:cNvPr>
          <p:cNvSpPr/>
          <p:nvPr/>
        </p:nvSpPr>
        <p:spPr>
          <a:xfrm>
            <a:off x="439994" y="235317"/>
            <a:ext cx="9866773" cy="75578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/>
              <a:t>Висновки</a:t>
            </a:r>
            <a:endParaRPr lang="ru-UA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3B02D9-0AF5-532D-715D-C2297E2D77B6}"/>
              </a:ext>
            </a:extLst>
          </p:cNvPr>
          <p:cNvSpPr txBox="1"/>
          <p:nvPr/>
        </p:nvSpPr>
        <p:spPr>
          <a:xfrm>
            <a:off x="439994" y="1754660"/>
            <a:ext cx="9984259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UA" dirty="0"/>
              <a:t>Ринок офісної нерухомості суттєво почав просідати в попиті з 2020 року (початку пандемії та введення тренду на віддалену роботу).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UA" dirty="0"/>
              <a:t>Фактор війни та ризиків суттєво знизив попит на офісні приміщення через зміну формату роботи багатьої компаній або їх релокації. На перше місце вийшла безпека працівників.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UA" dirty="0"/>
              <a:t>Сьогодні компанії можуть орендувати кращі приміщення за ті ж самі гроші.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UA" dirty="0"/>
              <a:t>Основний сектор орендарів приміщень (ІТ послуги) в 2023 році скоротило обсяг наданих послуг на 8%, що повʼязують із відтоком спеціалістів та зі зростанням конкуренції за міжнародні замовлення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UA" dirty="0"/>
              <a:t>Велика кількість офісних приміщень постраждала від ракетних обстрілів, вони активно відновлюються, проте за заявами колишніх орендарів вони не планують швидко повертатися в ці офіси.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456F8F6-A7F1-640D-9209-B9CE0D2B24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8011" b="35350"/>
          <a:stretch/>
        </p:blipFill>
        <p:spPr>
          <a:xfrm>
            <a:off x="9362886" y="6049797"/>
            <a:ext cx="2864438" cy="76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37148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660</Words>
  <Application>Microsoft Macintosh PowerPoint</Application>
  <PresentationFormat>Широкоэкранный</PresentationFormat>
  <Paragraphs>75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Manrope</vt:lpstr>
      <vt:lpstr>Тема Office</vt:lpstr>
      <vt:lpstr>Презентация PowerPoint</vt:lpstr>
      <vt:lpstr>Ключові значення за 2023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Евгений Бондаренко</dc:creator>
  <cp:lastModifiedBy>Евгений Бондаренко</cp:lastModifiedBy>
  <cp:revision>6</cp:revision>
  <dcterms:created xsi:type="dcterms:W3CDTF">2024-03-15T13:02:17Z</dcterms:created>
  <dcterms:modified xsi:type="dcterms:W3CDTF">2024-06-05T11:49:55Z</dcterms:modified>
</cp:coreProperties>
</file>